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56" r:id="rId3"/>
    <p:sldId id="260" r:id="rId4"/>
    <p:sldId id="291" r:id="rId5"/>
    <p:sldId id="292" r:id="rId6"/>
    <p:sldId id="262" r:id="rId7"/>
    <p:sldId id="293" r:id="rId8"/>
    <p:sldId id="294" r:id="rId9"/>
    <p:sldId id="295" r:id="rId10"/>
    <p:sldId id="288" r:id="rId11"/>
    <p:sldId id="305" r:id="rId12"/>
    <p:sldId id="300" r:id="rId13"/>
    <p:sldId id="301" r:id="rId14"/>
    <p:sldId id="302" r:id="rId15"/>
    <p:sldId id="297" r:id="rId16"/>
    <p:sldId id="290" r:id="rId17"/>
    <p:sldId id="323" r:id="rId18"/>
    <p:sldId id="322" r:id="rId19"/>
    <p:sldId id="289" r:id="rId20"/>
    <p:sldId id="285" r:id="rId21"/>
    <p:sldId id="303" r:id="rId22"/>
    <p:sldId id="304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06" r:id="rId38"/>
    <p:sldId id="321" r:id="rId39"/>
    <p:sldId id="28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2:46:01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772 292 24575,'659'0'0,"-900"1"0,-284-3 0,485 1 0,-70-11 0,96 8 0,15 0 0,25-2 0,-25 6 0,171-19 0,38-7 0,-184 18 0,-26 8 0,0 0 0,0 0 0,0 0 0,1 0 0,-1 0 0,0 0 0,0 0 0,0-1 0,0 1 0,1 0 0,-1 0 0,0 0 0,0 0 0,0 0 0,0 0 0,0 0 0,0-1 0,1 1 0,-1 0 0,0 0 0,0 0 0,0 0 0,0-1 0,0 1 0,0 0 0,0 0 0,0 0 0,0 0 0,0-1 0,0 1 0,0 0 0,0 0 0,0 0 0,0 0 0,0-1 0,0 1 0,0 0 0,0 0 0,0 0 0,0-1 0,0 1 0,0 0 0,0 0 0,0 0 0,0 0 0,0-1 0,0 1 0,0 0 0,-1 0 0,1 0 0,-3-2 0,-1 1 0,1-1 0,-1 1 0,1 0 0,-1 0 0,0 0 0,0 1 0,-6-1 0,-290-6 0,92 6 0,199 0 0,-1 0 0,1 0 0,-1-1 0,1 0 0,0-1 0,0 0 0,-12-6 0,19 9 0,1-1 0,-1 1 0,1-1 0,-1 0 0,1 0 0,-1 0 0,1 0 0,0 0 0,0 0 0,-1 0 0,1 0 0,0-1 0,0 1 0,0 0 0,0-1 0,0 1 0,1-1 0,-1 1 0,0-1 0,1 1 0,-1-1 0,1 0 0,-1 1 0,1-1 0,0 1 0,0-1 0,0 0 0,0 1 0,0-1 0,0 0 0,0 1 0,0-1 0,1 0 0,-1 1 0,1-1 0,-1 0 0,1 1 0,-1-1 0,1 1 0,0-1 0,0 1 0,0 0 0,0-1 0,0 1 0,0 0 0,0 0 0,0 0 0,1-1 0,0 0 0,6-4 0,-1 0 0,1 0 0,0 0 0,1 1 0,-1 1 0,1-1 0,0 1 0,0 1 0,0-1 0,18-3 0,14-1 0,45-4 0,-84 12 0,118-8 0,155 9 0,-87 3 0,759-4 0,-887 3 0,1 3 0,76 16 0,-132-21 0,0 0 0,-1 0 0,1 0 0,0 1 0,-1 0 0,0 0 0,1 0 0,-1 0 0,0 0 0,0 1 0,0 0 0,0 0 0,-1 0 0,1 0 0,3 5 0,-5-5 0,-1-1 0,0 1 0,0-1 0,0 1 0,0 0 0,0-1 0,0 1 0,-1 0 0,1 0 0,-1 0 0,0 0 0,0-1 0,0 1 0,0 0 0,-1 0 0,1 0 0,-1-1 0,1 1 0,-1 0 0,0 0 0,0-1 0,0 1 0,-1-1 0,1 1 0,0-1 0,-4 4 0,-6 11 0,4-9 0,1 0 0,1 1 0,-1 0 0,-7 19 0,13-27 0,0 0 0,-1 0 0,1 0 0,0-1 0,0 1 0,0 0 0,0 0 0,0 0 0,0-1 0,0 1 0,0 0 0,0 0 0,0 0 0,0-1 0,0 1 0,1 0 0,-1 0 0,0-1 0,0 1 0,1 0 0,-1 0 0,1-1 0,-1 1 0,1 0 0,-1-1 0,1 1 0,0 0 0,1 0 0,0 0 0,0-1 0,1 1 0,-1 0 0,0-1 0,0 0 0,1 1 0,-1-1 0,0 0 0,1 0 0,-1-1 0,0 1 0,1 0 0,3-2 0,1 0 0,0 0 0,0-1 0,0 0 0,-1 0 0,1 0 0,-1-1 0,0 0 0,0 0 0,10-9 0,-9 6 0,0 2 0,1-1 0,0 1 0,15-7 0,-22 11 0,0 1 0,1 0 0,-1-1 0,1 1 0,-1 0 0,0 0 0,1 0 0,-1 0 0,0 0 0,1 0 0,-1 0 0,1 0 0,-1 1 0,0-1 0,1 0 0,-1 1 0,0-1 0,0 1 0,1 0 0,-1-1 0,0 1 0,0 0 0,0 0 0,0 0 0,0-1 0,0 1 0,0 1 0,0-1 0,0 0 0,0 0 0,-1 0 0,1 0 0,1 2 0,20 52 0,-15-35 0,11 30 0,-13-33 0,1 0 0,0 0 0,1-1 0,1 0 0,1-1 0,14 21 0,-23-36 0,0 1 0,0-1 0,0 0 0,0 1 0,0-1 0,1 0 0,-1 1 0,0-1 0,0 0 0,0 1 0,0-1 0,1 0 0,-1 0 0,0 1 0,0-1 0,1 0 0,-1 0 0,0 0 0,0 1 0,1-1 0,-1 0 0,0 0 0,1 0 0,-1 0 0,0 0 0,0 0 0,1 1 0,-1-1 0,0 0 0,1 0 0,-1 0 0,0 0 0,1 0 0,-1 0 0,0 0 0,1 0 0,-1 0 0,0-1 0,1 1 0,-1 0 0,0 0 0,1 0 0,-1 0 0,0 0 0,1 0 0,-1-1 0,0 1 0,0 0 0,1 0 0,-1-1 0,0 1 0,2-24 0,-13-31 0,6 40 0,-1 0 0,0 0 0,-1 1 0,-1 0 0,0 0 0,-18-22 0,21 31 0,1 1 0,-1 0 0,0-1 0,0 1 0,0 1 0,0-1 0,-1 1 0,0 0 0,1 0 0,-1 1 0,0-1 0,0 1 0,-1 1 0,1-1 0,0 1 0,-1 0 0,1 1 0,0-1 0,-13 2 0,1 1 0,0 1 0,0 1 0,1 1 0,-1 0 0,1 1 0,-26 13 0,-97 63 0,63-34 0,71-45 0,-121 64 0,110-60 0,-2 0 0,1-1 0,-1 0 0,0-2 0,-29 3 0,-432-3 0,285-9 0,187 5 0,-40-1 0,40 1 0,31 0 0,659-27 0,-492-10 0,-148 26 0,1 1 0,0 3 0,0 1 0,64 0 0,-65 8 0,0 2 0,0 1 0,81 23 0,-113-24 0,0 1 0,0 0 0,0 1 0,-1 0 0,1 0 0,-1 1 0,-1 1 0,1-1 0,7 11 0,42 32 0,-58-49 0,0-1 0,0 1 0,0-1 0,1 0 0,-1 1 0,0-1 0,1 1 0,-1-1 0,0 0 0,1 0 0,-1 1 0,1-1 0,-1 0 0,0 0 0,1 1 0,-1-1 0,1 0 0,-1 0 0,1 0 0,-1 0 0,0 1 0,1-1 0,-1 0 0,1 0 0,-1 0 0,1 0 0,-1 0 0,1 0 0,-1-1 0,1 1 0,-1 0 0,1 0 0,-1 0 0,1 0 0,-1 0 0,0-1 0,1 1 0,-1 0 0,1 0 0,-1-1 0,0 1 0,1-1 0,-5-22 0,-23-30 0,17 36 0,-2 2 0,0-1 0,0 2 0,-2 0 0,-29-25 0,37 34 0,-1 0 0,-1 0 0,1 0 0,-1 1 0,1 0 0,-1 1 0,0 0 0,-1 0 0,1 0 0,0 1 0,-1 1 0,0-1 0,1 2 0,-1-1 0,-15 1 0,22 1 0,-1-1 0,1 0 0,0 1 0,0-1 0,0 1 0,0 0 0,0-1 0,0 1 0,0 0 0,0 0 0,-3 2 0,5-2 0,-1-1 0,1 1 0,-1-1 0,1 1 0,0-1 0,-1 1 0,1-1 0,0 1 0,-1-1 0,1 1 0,0-1 0,0 1 0,-1-1 0,1 1 0,0 0 0,0-1 0,0 1 0,0-1 0,0 1 0,0 0 0,0-1 0,0 1 0,0 0 0,0-1 0,0 1 0,1 0 0,0 2 0,1-1 0,-1 0 0,1 0 0,0 0 0,0 0 0,0 0 0,0 0 0,0-1 0,0 1 0,0-1 0,1 1 0,-1-1 0,1 0 0,-1 0 0,1 0 0,-1 0 0,1 0 0,2 0 0,57 8 0,-1-2 0,95-1 0,-422 24 0,-29 2 0,217-28 0,1-4 0,-1-3 0,1-3 0,0-4 0,-125-33 0,131 23 0,-236-57 0,260 69 0,0 2 0,0 1 0,-1 3 0,-78 6 0,37 9 0,1 3 0,-89 29 0,-39 29 0,194-66 0,13-5 0,0 1 0,1 0 0,0 1 0,0-1 0,0 2 0,0-1 0,-6 7 0,12-11 0,1 0 0,0 0 0,0 0 0,0 1 0,0-1 0,0 0 0,0 0 0,0 1 0,0-1 0,0 1 0,0-1 0,1 0 0,-1 1 0,1 0 0,-1-1 0,1 1 0,0-1 0,-1 1 0,1-1 0,0 1 0,0 0 0,0-1 0,0 1 0,0-1 0,1 1 0,-1 0 0,0-1 0,1 1 0,-1-1 0,1 1 0,0-1 0,-1 1 0,1-1 0,0 0 0,0 1 0,0-1 0,0 0 0,0 1 0,0-1 0,0 0 0,1 0 0,-1 0 0,0 0 0,0 0 0,1 0 0,-1-1 0,3 2 0,9 5 0,0-1 0,0 0 0,1 0 0,-1-2 0,1 1 0,0-2 0,1 0 0,15 1 0,124 4 0,-118-7 0,33-2 0,-1-3 0,87-16 0,-88 13 0,75 1 0,-34 2 0,-102 4 0,0 0 0,-1-1 0,1 0 0,-1 0 0,1 0 0,-1-1 0,1 1 0,-1-1 0,0-1 0,0 1 0,7-5 0,-9 4 0,0 0 0,0 0 0,0 0 0,0 0 0,0-1 0,-1 1 0,0-1 0,0 0 0,0 1 0,0-1 0,0 0 0,-1 0 0,0 0 0,0-1 0,0 1 0,0-4 0,6-59 0,-4 1 0,-3-1 0,-11-99 0,11 161 0,-1 0 0,0 0 0,1 0 0,-1 1 0,-1-1 0,1 0 0,-1 1 0,0-1 0,0 1 0,0-1 0,0 1 0,-1 0 0,0 0 0,0 0 0,0 1 0,-6-6 0,5 6 0,-1 0 0,0 0 0,0 1 0,1-1 0,-2 1 0,1 0 0,0 1 0,0 0 0,0-1 0,-1 2 0,1-1 0,0 0 0,-1 1 0,-9 1 0,-8 1 0,0 0 0,0 2 0,0 0 0,0 2 0,1 1 0,0 0 0,-32 16 0,39-15 0,0 0 0,1 1 0,0 0 0,0 1 0,1 1 0,0 0 0,1 1 0,0 0 0,1 1 0,1 0 0,-10 15 0,18-26 0,1 1 0,-1-1 0,0 1 0,1 0 0,0-1 0,-1 1 0,1 0 0,0 0 0,0 0 0,1-1 0,-1 1 0,1 0 0,-1 0 0,1 0 0,0 0 0,0 0 0,0 0 0,1 0 0,-1 0 0,1 0 0,-1 0 0,1 0 0,0 0 0,3 5 0,-2-6 0,0 0 0,1 0 0,-1 0 0,1 0 0,0-1 0,0 1 0,0-1 0,-1 1 0,1-1 0,0 0 0,1 0 0,-1-1 0,0 1 0,0 0 0,0-1 0,0 0 0,1 0 0,-1 0 0,0 0 0,0 0 0,0-1 0,6-1 0,-1 1 0,0-1 0,0 0 0,0 0 0,0-1 0,0 0 0,-1 0 0,1-1 0,-1 0 0,0 0 0,0-1 0,-1 0 0,1 0 0,-1 0 0,0-1 0,0 0 0,-1 0 0,0-1 0,0 1 0,0-1 0,-1 0 0,0-1 0,-1 1 0,1-1 0,-1 1 0,-1-1 0,1 0 0,-2 0 0,1 0 0,0-11 0,-1 17 0,-1 0 0,0 1 0,0-1 0,0 0 0,0 0 0,-1 0 0,1 1 0,0-1 0,-1 0 0,1 0 0,-1 1 0,1-1 0,-1 0 0,0 1 0,0-1 0,0 1 0,0-1 0,0 1 0,0-1 0,0 1 0,-1 0 0,1-1 0,0 1 0,-1 0 0,1 0 0,-1 0 0,1 0 0,-1 0 0,1 1 0,-1-1 0,0 0 0,0 1 0,1-1 0,-1 1 0,0-1 0,0 1 0,1 0 0,-1 0 0,0 0 0,0 0 0,0 0 0,1 0 0,-1 1 0,0-1 0,0 0 0,1 1 0,-1 0 0,0-1 0,0 1 0,1 0 0,-1 0 0,1 0 0,-1 0 0,1 0 0,-1 0 0,1 0 0,0 0 0,0 1 0,-1-1 0,1 0 0,0 1 0,0-1 0,0 1 0,0 0 0,1-1 0,-2 3 0,2-3 0,0 1 0,0-1 0,-1 0 0,1 1 0,0-1 0,0 1 0,1-1 0,-1 0 0,0 1 0,0-1 0,1 0 0,-1 1 0,0-1 0,1 0 0,0 0 0,-1 1 0,1-1 0,0 0 0,-1 0 0,1 0 0,0 0 0,0 0 0,0 0 0,0 0 0,0 0 0,0 0 0,0 0 0,1 0 0,-1-1 0,0 1 0,0-1 0,1 1 0,-1-1 0,0 1 0,1-1 0,-1 1 0,0-1 0,3 0 0,-1 1 0,-1-1 0,1 1 0,0-1 0,-1 1 0,1-1 0,-1 0 0,1 0 0,0 0 0,-1-1 0,1 1 0,0-1 0,-1 1 0,1-1 0,-1 0 0,1 0 0,-1 0 0,0 0 0,1 0 0,-1-1 0,3-2 0,-4 3 0,1 0 0,-1 0 0,0 0 0,-1 0 0,1 0 0,0 0 0,0 0 0,0 0 0,-1-1 0,1 1 0,0 0 0,-1-1 0,1 1 0,-1 0 0,0-1 0,1 1 0,-1 0 0,0-1 0,0 1 0,0-1 0,0 1 0,0-1 0,0 1 0,0 0 0,-1-1 0,1 1 0,0-1 0,-1 1 0,1 0 0,-1-1 0,0 1 0,1 0 0,-1 0 0,0 0 0,0-1 0,0 1 0,0 0 0,0 0 0,0 0 0,0 0 0,0 0 0,0 0 0,0 1 0,0-1 0,-1 0 0,1 1 0,-3-2 0,-2-1 0,0 1 0,0 0 0,-1 0 0,1 0 0,-1 1 0,0-1 0,1 2 0,-1-1 0,-8 1 0,7 1 0,1 0 0,0 1 0,0 0 0,0 0 0,1 1 0,-1-1 0,0 1 0,1 1 0,0-1 0,0 1 0,0 0 0,0 1 0,1 0 0,-1 0 0,-4 5 0,9-8 0,-1 0 0,0 0 0,1 0 0,-1 0 0,1 1 0,-1-1 0,1 0 0,0 1 0,0-1 0,0 1 0,1 0 0,-1-1 0,1 1 0,-1-1 0,1 1 0,0 0 0,0-1 0,0 1 0,0 0 0,0-1 0,1 1 0,-1 0 0,1-1 0,0 1 0,0-1 0,0 1 0,0-1 0,0 0 0,0 1 0,1-1 0,-1 0 0,1 0 0,-1 0 0,1 0 0,0 0 0,0 0 0,0 0 0,0 0 0,0-1 0,0 1 0,1-1 0,3 2 0,4 3 0,1-1 0,-1 0 0,1 0 0,0-1 0,1-1 0,-1 0 0,1 0 0,19 1 0,-26-3 0,0-1 0,1 1 0,-1-1 0,0 0 0,0-1 0,1 1 0,-1-1 0,0 0 0,0 0 0,0-1 0,0 1 0,0-1 0,0 0 0,-1-1 0,1 1 0,0-1 0,-1 0 0,0 0 0,0 0 0,0-1 0,5-4 0,-8 7 0,-1 1 0,1-1 0,-1 0 0,1 1 0,-1-1 0,1 0 0,-1 0 0,1 1 0,-1-1 0,0 0 0,1 0 0,-1 1 0,0-1 0,0 0 0,0 0 0,1 0 0,-1 1 0,0-1 0,0 0 0,0 0 0,0 0 0,-1 0 0,1 1 0,0-1 0,0 0 0,0 0 0,-1 0 0,1 1 0,0-1 0,-1 0 0,1 0 0,-1-1 0,0 2 0,-1-1 0,1 1 0,0-1 0,0 1 0,0 0 0,0-1 0,0 1 0,-1 0 0,1 0 0,0 0 0,0 0 0,0 0 0,-1 0 0,1 0 0,0 1 0,0-1 0,0 0 0,0 0 0,-1 1 0,1-1 0,0 1 0,0-1 0,0 1 0,-1 1 0,-9 5 0,1 0 0,-1 1 0,2 0 0,-1 1 0,1 0 0,1 0 0,-1 1 0,2 0 0,-1 1 0,2 0 0,-1 0 0,1 0 0,-4 14 0,3-8 0,1 1 0,1-1 0,0 1 0,1 0 0,1 0 0,1 1 0,1-1 0,1 32 0,1-47 0,-1 0 0,1 0 0,0 0 0,0 0 0,0 0 0,0-1 0,0 1 0,1 0 0,-1-1 0,1 1 0,0-1 0,0 1 0,0-1 0,0 0 0,0 0 0,0 0 0,1 0 0,-1 0 0,1 0 0,-1-1 0,1 1 0,0-1 0,-1 0 0,1 1 0,0-1 0,4 0 0,8 3 0,1 0 0,0-2 0,27 2 0,-34-3 0,3 0 0,10 1 0,0-1 0,0-1 0,1-1 0,29-4 0,-49 4 0,1 1 0,0-1 0,-1 1 0,1-1 0,-1-1 0,1 1 0,-1 0 0,0-1 0,0 1 0,1-1 0,-1 0 0,0 0 0,-1 0 0,1-1 0,0 1 0,-1-1 0,1 1 0,-1-1 0,0 0 0,1 0 0,-1 0 0,-1 0 0,1 0 0,0-1 0,-1 1 0,0 0 0,0-1 0,0 1 0,0-1 0,0 1 0,-1-1 0,1 0 0,-1 1 0,-1-7 0,1 5 0,-1-1 0,1 1 0,-2 0 0,1-1 0,0 1 0,-1 0 0,0 0 0,0 0 0,-1 0 0,1 0 0,-1 0 0,0 1 0,-1-1 0,1 1 0,-5-4 0,2 2 0,-1 1 0,0-1 0,-1 1 0,1 1 0,-1 0 0,0 0 0,0 0 0,-13-4 0,-12 0 0,0 2 0,-1 1 0,-63-2 0,79 6 0,-65-1 0,0 3 0,0 4 0,-90 18 0,110-11 0,2 2 0,0 3 0,1 3 0,-99 48 0,154-66 0,-49 29 0,50-29 0,2 0 0,-1 0 0,0 0 0,0 1 0,1-1 0,-1 1 0,1 0 0,0 0 0,-1-1 0,2 1 0,-1 0 0,0 1 0,-1 3 0,2-6 0,1 0 0,0 1 0,0-1 0,0 0 0,0 0 0,0 0 0,1 0 0,-1 0 0,0 0 0,0 0 0,1 0 0,-1 0 0,1 0 0,-1 0 0,1 0 0,-1 0 0,1 0 0,0 0 0,-1 0 0,1 0 0,0 0 0,0-1 0,-1 1 0,1 0 0,0-1 0,0 1 0,0 0 0,0-1 0,0 1 0,0-1 0,0 0 0,0 1 0,0-1 0,3 1 0,46 9 0,-46-9 0,101 9 0,179-6 0,113-35 0,-252 13-128,-1-6-1,-1-6 0,-1-7 1,226-90-1,-347 119 129,0-1 0,-1-1 0,0-1 0,0-1 0,-2 0 0,1-2 0,21-20 0,-37 32 0,-1 0-1,0 0 1,-1 0 0,1 0-1,0 0 1,-1 0 0,1-1-1,-1 1 1,1-1 0,-1 1-1,0-1 1,0 1 0,0-1-1,-1 0 1,1 0 0,-1 1-1,1-1 1,-1 0 0,0 0-1,0 1 1,0-1-1,0 0 1,-1 0 0,1 1-1,-1-1 1,-1-4 0,0 3 6,-1 1 1,1 0-1,-1 0 1,1 0-1,-1 1 1,0-1-1,0 0 1,0 1-1,0 0 0,0 0 1,-1 0-1,1 0 1,-1 1-1,1-1 1,-1 1-1,0 0 1,-6-2-1,-7 1 138,0 0-1,0 0 1,-32 3-1,38 0-146,0 0 0,0-1 0,0 0 0,0-1 0,0 0-1,0-1 1,0 0 0,0 0 0,1-1 0,-1-1-1,-14-7 1,-155-113-1362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2:46:06.0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1:15:05.0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03B64-6F48-47A6-9035-940BE809244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A441B-C9E1-4248-8AAC-9B6084500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73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D0BEC-A6EF-4619-AD67-8D58BC61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3F9DDF-8526-401E-B1EF-0006143C4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C37C8-1077-4B93-A06F-D6FA7E72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B69D-A455-4438-BD7C-7B8A60C9D6C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D0782-EB66-485C-ACD0-23E6D9B3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917AC-6BF7-49E4-8B95-EA1B5AA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52B3E-E91A-40C5-84DC-3223A662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249EC9-B312-4599-943E-AE4AA7B6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102B5-E8BC-4A5B-9CED-D596F910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3418-7DA9-46FD-8F69-DCD75537AF05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0124E-FE04-466C-99F3-316F847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52954-9BA9-4870-A9E3-8DB5BD0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3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4522-D65E-4E95-AD1F-FEDF5C6DC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5E3ED3-160F-408D-A54C-86D1BC1E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44657-140D-4BB2-92BF-53F6C21B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E976-C4EB-4CAB-B087-164FC531B7F6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C48D8-F6C1-4832-A73A-434496A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5C607-EB0A-4F42-AC8C-0ACBCC0C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0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F6BDD-9FB8-4F9B-BA89-3420A88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48C57-B011-459C-BE81-925B6D9B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DB00D-BA2F-4E1B-ACD1-B5C8A69B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6EDB-BE3E-4B30-84FC-6FAB373DC35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DBFCD-9DDF-42AD-B012-8DE75BF8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F3B5C-46A2-43E5-9268-BA1803B6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84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A0851-F4B7-4746-935B-4E78DF2E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AFB7F-13C6-43CC-80C8-82B519B0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36066-4D54-46D2-8322-41732B95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B78E-4AE7-480A-9610-56C6AC7E5E1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93788-943A-46A0-B60E-E9CB616A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193A7-EE19-411E-A3AE-55542DDD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7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748A7-F755-41AD-A469-F7B88529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4B356-C8E0-454F-85F9-515C60121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8542-7CDE-4737-97BB-6B499928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E9B96-00EF-4958-98DE-BC37A4BD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EBA7-B620-40B6-A213-720DC0EC5E64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80BA4-C04F-48FD-8396-4D89DA16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D54D6-909C-40C0-8BFB-17E5E1D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BDDD-F868-419D-98EB-455A4B43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8F481-8E30-4D7A-9143-EE0BEFC9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66742C-48A1-40B4-8387-DC071FD53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C0F920-773C-4901-9EBD-B75009AD4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EC2CFD-BEC0-4BBE-A333-4D4E726DB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B7EEC6-D609-4E2B-AA27-C7DA59F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F345-3B94-4D98-B3DD-6D3E8287EE0D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6EFA2-8DEB-437B-95EF-CB86E7D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3EE98-48F2-403D-8A41-B87A1C1B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9051C-0A98-463E-8AE7-44D1DFF5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6BF2F-DDBB-437B-9275-5493C0A8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B264-F59D-4F17-949B-9522F86ECEE3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6458A-D3CC-4B20-A6F7-BB2F8A57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72BF3-46AD-479F-8AC8-F8A8D72B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0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AB070E-607E-42EA-B9E2-CB6E3FC4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56042-2468-4921-99B1-F2A8941DC93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0CE961-6A9A-4435-BCFE-51CB5A2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456CA-0FB5-4DEE-B407-303D310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1A238-285A-43F5-BAC9-E7B7F234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95F48-5C2A-4216-9D26-74469A87F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A68CE6-4FAC-4DCC-A6A3-DB6853231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CA4B0-B3C6-4E92-875B-E8989F8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1741-D1AB-4F32-959E-3EEF56FBA71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81BE6-56C7-473F-9B04-8D00F829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88EA7-28F3-4140-8032-8461A098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07FAE-6A6B-4993-88BB-62F5ADA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DFD4D-E102-4DD6-BD63-42C5AC0A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C93F6-1C70-4BDB-9A4B-9699D26DF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83DEF-0402-45DB-A18F-A0457DC4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175F-3906-48CE-B900-F4E50B8C1B99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A14653-8E68-45E4-88A3-F50912A4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B8F10-FC42-4BAC-A338-C2BF1C4A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7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8E37F-8267-4DFE-BE15-ADBB6B8F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02822-B125-4036-BEBB-DC936643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07830-645E-4A57-88B7-23E290C2F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397F9-FFE2-449D-8F37-072C3859F1ED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AA914-DCD5-468D-9CF7-EA183AC7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87F29-2AC2-42D4-99D0-7B80FD0CF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blog.naver.com/atomictsla/22299396259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blog.naver.com/PostView.naver?blogId=alwaysbethankful&amp;logNo=222194806249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&#50500;&#45000;&#49440;.com/194/?q=YToyOntzOjEyOiJrZXl3b3JkX3R5cGUiO3M6MzoiYWxsIjtzOjQ6InBhZ2UiO2k6MTt9&amp;bmode=view&amp;idx=7895251&amp;t=board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.naver.com/atomictsla/22299396259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aver.com/atomictsla/2229939625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1019CC-6708-442D-90FF-AC1DB9EE424C}"/>
              </a:ext>
            </a:extLst>
          </p:cNvPr>
          <p:cNvSpPr/>
          <p:nvPr/>
        </p:nvSpPr>
        <p:spPr>
          <a:xfrm>
            <a:off x="10618326" y="0"/>
            <a:ext cx="266438" cy="408260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9BC253-0DF6-40EC-91C5-D16A11E532D3}"/>
              </a:ext>
            </a:extLst>
          </p:cNvPr>
          <p:cNvSpPr/>
          <p:nvPr/>
        </p:nvSpPr>
        <p:spPr>
          <a:xfrm>
            <a:off x="-1" y="5324192"/>
            <a:ext cx="8819535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B0AE8-F8D2-40CC-B44E-B439D22E6F2C}"/>
              </a:ext>
            </a:extLst>
          </p:cNvPr>
          <p:cNvSpPr txBox="1"/>
          <p:nvPr/>
        </p:nvSpPr>
        <p:spPr>
          <a:xfrm>
            <a:off x="309545" y="280219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2023.10.09.</a:t>
            </a:r>
            <a:r>
              <a:rPr lang="ko-KR" altLang="en-US" sz="1400" u="sng" dirty="0"/>
              <a:t>월</a:t>
            </a:r>
            <a:r>
              <a:rPr lang="en-US" altLang="ko-KR" sz="1400" u="sng" dirty="0"/>
              <a:t>.</a:t>
            </a:r>
            <a:endParaRPr lang="ko-KR" altLang="en-US" sz="1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2842225" y="1299209"/>
            <a:ext cx="6507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5 Flower Types Classification</a:t>
            </a:r>
            <a:endParaRPr lang="ko-KR" altLang="en-US" sz="3600" b="1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/>
          <p:nvPr/>
        </p:nvCxnSpPr>
        <p:spPr>
          <a:xfrm>
            <a:off x="2824540" y="2052236"/>
            <a:ext cx="654292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</a:t>
            </a:fld>
            <a:endParaRPr lang="ko-KR" alt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6A6D5-BB83-4086-86EA-053F737D6A45}"/>
              </a:ext>
            </a:extLst>
          </p:cNvPr>
          <p:cNvSpPr txBox="1"/>
          <p:nvPr/>
        </p:nvSpPr>
        <p:spPr>
          <a:xfrm>
            <a:off x="5594902" y="4266010"/>
            <a:ext cx="1002197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Kim.TH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BC840D-9786-4AE0-8DC9-527A34D7F230}"/>
              </a:ext>
            </a:extLst>
          </p:cNvPr>
          <p:cNvCxnSpPr>
            <a:cxnSpLocks/>
          </p:cNvCxnSpPr>
          <p:nvPr/>
        </p:nvCxnSpPr>
        <p:spPr>
          <a:xfrm>
            <a:off x="5609718" y="4798410"/>
            <a:ext cx="97256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972860-AEFC-4742-B494-CA5010DDBEC2}"/>
              </a:ext>
            </a:extLst>
          </p:cNvPr>
          <p:cNvSpPr txBox="1"/>
          <p:nvPr/>
        </p:nvSpPr>
        <p:spPr>
          <a:xfrm>
            <a:off x="3417863" y="2154260"/>
            <a:ext cx="53562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Keras</a:t>
            </a:r>
            <a:r>
              <a:rPr lang="ko-KR" altLang="en-US" sz="2000" dirty="0">
                <a:latin typeface="+mj-ea"/>
                <a:ea typeface="+mj-ea"/>
              </a:rPr>
              <a:t>를 활용한 인공신경망 만들기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60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10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124939" y="3311701"/>
            <a:ext cx="8064053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3. Project </a:t>
            </a:r>
            <a:r>
              <a:rPr lang="ko-KR" altLang="en-US" sz="3200" dirty="0">
                <a:latin typeface="+mj-ea"/>
                <a:ea typeface="+mj-ea"/>
              </a:rPr>
              <a:t>진행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A3CE4-8C63-41B8-81A6-DCFAA7E989B0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F0BE5-B6FB-42EA-910D-34E880D68B10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29A02B-4008-41E5-BE0D-7CAD4F1F9CD7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1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11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36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 Project </a:t>
            </a:r>
            <a:r>
              <a:rPr lang="ko-KR" altLang="en-US" sz="2400" dirty="0">
                <a:latin typeface="+mj-ea"/>
                <a:ea typeface="+mj-ea"/>
              </a:rPr>
              <a:t>진행 계획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363690" y="574088"/>
            <a:ext cx="4124419" cy="5709821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무엇을 정해야 하는가</a:t>
            </a:r>
            <a:r>
              <a:rPr lang="en-US" altLang="ko-KR" sz="1400" b="1" u="sng" dirty="0">
                <a:latin typeface="+mn-ea"/>
              </a:rPr>
              <a:t>?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조작 변인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은닉층</a:t>
            </a:r>
            <a:r>
              <a:rPr lang="en-US" altLang="ko-KR" sz="1400" dirty="0">
                <a:latin typeface="+mn-ea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u="sng" dirty="0">
                <a:latin typeface="+mn-ea"/>
              </a:rPr>
              <a:t>노드 수</a:t>
            </a:r>
            <a:r>
              <a:rPr lang="en-US" altLang="ko-KR" sz="1400" u="sng" dirty="0">
                <a:latin typeface="+mn-ea"/>
              </a:rPr>
              <a:t>(</a:t>
            </a:r>
            <a:r>
              <a:rPr lang="ko-KR" altLang="en-US" sz="1400" u="sng" dirty="0">
                <a:latin typeface="+mn-ea"/>
              </a:rPr>
              <a:t>합성곱 층 필터 수</a:t>
            </a:r>
            <a:r>
              <a:rPr lang="en-US" altLang="ko-KR" sz="1400" u="sng" dirty="0">
                <a:latin typeface="+mn-ea"/>
              </a:rPr>
              <a:t>, </a:t>
            </a:r>
            <a:r>
              <a:rPr lang="ko-KR" altLang="en-US" sz="1400" u="sng" dirty="0">
                <a:latin typeface="+mn-ea"/>
              </a:rPr>
              <a:t>밀집 층 노드 수</a:t>
            </a:r>
            <a:r>
              <a:rPr lang="en-US" altLang="ko-KR" sz="1400" u="sng" dirty="0"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400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u="sng" dirty="0">
                <a:latin typeface="+mn-ea"/>
              </a:rPr>
              <a:t>층 수</a:t>
            </a:r>
            <a:r>
              <a:rPr lang="en-US" altLang="ko-KR" sz="1400" u="sng" dirty="0">
                <a:latin typeface="+mn-ea"/>
              </a:rPr>
              <a:t>(</a:t>
            </a:r>
            <a:r>
              <a:rPr lang="ko-KR" altLang="en-US" sz="1400" u="sng" dirty="0">
                <a:latin typeface="+mn-ea"/>
              </a:rPr>
              <a:t>합성곱 층 수</a:t>
            </a:r>
            <a:r>
              <a:rPr lang="en-US" altLang="ko-KR" sz="1400" u="sng" dirty="0">
                <a:latin typeface="+mn-ea"/>
              </a:rPr>
              <a:t>, </a:t>
            </a:r>
            <a:r>
              <a:rPr lang="ko-KR" altLang="en-US" sz="1400" u="sng" dirty="0">
                <a:latin typeface="+mn-ea"/>
              </a:rPr>
              <a:t>밀집 층 수</a:t>
            </a:r>
            <a:r>
              <a:rPr lang="en-US" altLang="ko-KR" sz="1400" u="sng" dirty="0"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통제 변인</a:t>
            </a:r>
            <a:r>
              <a:rPr lang="en-US" altLang="ko-KR" sz="1400" dirty="0">
                <a:latin typeface="+mn-ea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● Image</a:t>
            </a:r>
            <a:r>
              <a:rPr lang="ko-KR" altLang="en-US" sz="1400" dirty="0">
                <a:latin typeface="+mn-ea"/>
              </a:rPr>
              <a:t> 크기 </a:t>
            </a:r>
            <a:r>
              <a:rPr lang="en-US" altLang="ko-KR" sz="1400" dirty="0">
                <a:latin typeface="+mn-ea"/>
              </a:rPr>
              <a:t>: 160 x 160</a:t>
            </a: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● Hyperparameter</a:t>
            </a:r>
            <a:r>
              <a:rPr lang="ko-KR" altLang="en-US" sz="1400" dirty="0">
                <a:latin typeface="+mn-ea"/>
              </a:rPr>
              <a:t> 값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   </a:t>
            </a: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합성곱 층 마다 적용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kernel_size = 3x3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padding = 'same'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pooling = MaxPooling2D_(2x2)</a:t>
            </a: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밀집 층 마다 적용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dropout = 0.2</a:t>
            </a: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〮 activation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 </a:t>
            </a:r>
            <a:r>
              <a:rPr lang="ko-KR" altLang="en-US" sz="1400" dirty="0">
                <a:latin typeface="+mn-ea"/>
              </a:rPr>
              <a:t>은닉층 </a:t>
            </a:r>
            <a:r>
              <a:rPr lang="en-US" altLang="ko-KR" sz="1400" dirty="0">
                <a:latin typeface="+mn-ea"/>
              </a:rPr>
              <a:t>: 'relu'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                </a:t>
            </a:r>
            <a:r>
              <a:rPr lang="ko-KR" altLang="en-US" sz="1400" dirty="0">
                <a:latin typeface="+mn-ea"/>
              </a:rPr>
              <a:t>출력층 </a:t>
            </a:r>
            <a:r>
              <a:rPr lang="en-US" altLang="ko-KR" sz="1400" dirty="0">
                <a:latin typeface="+mn-ea"/>
              </a:rPr>
              <a:t>: 'softmax'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신경망 설정 값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optimizer = 'adam'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loss='sparse_categorical_crossentropy'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batch size = 32(</a:t>
            </a:r>
            <a:r>
              <a:rPr lang="ko-KR" altLang="en-US" sz="1400" dirty="0">
                <a:latin typeface="+mn-ea"/>
              </a:rPr>
              <a:t>기본값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  - epochs = 15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32004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281487E-73E6-4AD6-B320-F2CAED89851E}"/>
              </a:ext>
            </a:extLst>
          </p:cNvPr>
          <p:cNvGraphicFramePr>
            <a:graphicFrameLocks noGrp="1"/>
          </p:cNvGraphicFramePr>
          <p:nvPr/>
        </p:nvGraphicFramePr>
        <p:xfrm>
          <a:off x="4646677" y="574090"/>
          <a:ext cx="7082776" cy="5709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1123">
                  <a:extLst>
                    <a:ext uri="{9D8B030D-6E8A-4147-A177-3AD203B41FA5}">
                      <a16:colId xmlns:a16="http://schemas.microsoft.com/office/drawing/2014/main" val="700577735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24124172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64188"/>
                    </a:ext>
                  </a:extLst>
                </a:gridCol>
                <a:gridCol w="2922910">
                  <a:extLst>
                    <a:ext uri="{9D8B030D-6E8A-4147-A177-3AD203B41FA5}">
                      <a16:colId xmlns:a16="http://schemas.microsoft.com/office/drawing/2014/main" val="3100889462"/>
                    </a:ext>
                  </a:extLst>
                </a:gridCol>
              </a:tblGrid>
              <a:tr h="349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과정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통제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22951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필터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32 / 64 / 128 / 256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좌측 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노드 수 </a:t>
                      </a:r>
                      <a:r>
                        <a:rPr lang="en-US" altLang="ko-KR" sz="1400" dirty="0"/>
                        <a:t>= 50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447160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노드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25 / 50 / 100 / 200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좌측 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13777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3 / 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좌측 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82898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밀집층 층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2 /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좌측 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3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155490"/>
                  </a:ext>
                </a:extLst>
              </a:tr>
              <a:tr h="627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은닉층의 필터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노드 수와 층 수들이 정해져 대략적인 신경망 구조의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학습 결과를 본 후 </a:t>
                      </a:r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값 조정</a:t>
                      </a:r>
                      <a:r>
                        <a:rPr lang="en-US" altLang="ko-KR" sz="1400" dirty="0"/>
                        <a:t>(detail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0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6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12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36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 Project </a:t>
            </a:r>
            <a:r>
              <a:rPr lang="ko-KR" altLang="en-US" sz="2400" dirty="0">
                <a:latin typeface="+mj-ea"/>
                <a:ea typeface="+mj-ea"/>
              </a:rPr>
              <a:t>진행 계획 </a:t>
            </a:r>
            <a:r>
              <a:rPr lang="en-US" altLang="ko-KR" dirty="0">
                <a:latin typeface="+mj-ea"/>
                <a:ea typeface="+mj-ea"/>
              </a:rPr>
              <a:t>- Hyperparameter</a:t>
            </a:r>
            <a:r>
              <a:rPr lang="ko-KR" altLang="en-US" dirty="0">
                <a:latin typeface="+mj-ea"/>
                <a:ea typeface="+mj-ea"/>
              </a:rPr>
              <a:t> 값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4740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43F7C8-7C62-4989-BAC4-F8D1A8617D94}"/>
              </a:ext>
            </a:extLst>
          </p:cNvPr>
          <p:cNvSpPr/>
          <p:nvPr/>
        </p:nvSpPr>
        <p:spPr>
          <a:xfrm>
            <a:off x="332472" y="866904"/>
            <a:ext cx="3689324" cy="1854037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통제 변인 </a:t>
            </a:r>
            <a:r>
              <a:rPr lang="en-US" altLang="ko-KR" sz="1400" b="1" u="sng" dirty="0">
                <a:latin typeface="+mn-ea"/>
              </a:rPr>
              <a:t>Hyperparameter</a:t>
            </a:r>
            <a:r>
              <a:rPr lang="ko-KR" altLang="en-US" sz="1400" b="1" u="sng" dirty="0">
                <a:latin typeface="+mn-ea"/>
              </a:rPr>
              <a:t> 값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kernel_size = 3x3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padding = 'same'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pooling = MaxPooling2D_(2x2)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BBDFEE2-7A66-4618-BB7F-02EA5160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93" y="4555909"/>
            <a:ext cx="1314633" cy="132416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60B32DF-8323-406E-90EB-26301427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68" y="4627348"/>
            <a:ext cx="1186294" cy="11402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DC0E45-5683-4CA9-BA4F-D3E76367E2A6}"/>
              </a:ext>
            </a:extLst>
          </p:cNvPr>
          <p:cNvSpPr txBox="1"/>
          <p:nvPr/>
        </p:nvSpPr>
        <p:spPr>
          <a:xfrm>
            <a:off x="5714831" y="3471461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특성 맵 </a:t>
            </a:r>
            <a:r>
              <a:rPr lang="en-US" altLang="ko-KR" sz="1400" dirty="0"/>
              <a:t>size = </a:t>
            </a:r>
            <a:r>
              <a:rPr lang="ko-KR" altLang="en-US" sz="1400" dirty="0"/>
              <a:t>입력 </a:t>
            </a:r>
            <a:r>
              <a:rPr lang="en-US" altLang="ko-KR" sz="1400" dirty="0"/>
              <a:t>size - (</a:t>
            </a:r>
            <a:r>
              <a:rPr lang="ko-KR" altLang="en-US" sz="1400" dirty="0"/>
              <a:t>커널 </a:t>
            </a:r>
            <a:r>
              <a:rPr lang="en-US" altLang="ko-KR" sz="1400" dirty="0"/>
              <a:t>size - 1) ---- ex) 4 - (3 - 1) = 2</a:t>
            </a:r>
            <a:endParaRPr lang="ko-KR" altLang="en-US" sz="14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8981E69-49E0-43E2-8ACB-2704FF58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05" y="1250284"/>
            <a:ext cx="695422" cy="1448002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AA4B69-AE67-40C8-BD49-8C0F40543555}"/>
              </a:ext>
            </a:extLst>
          </p:cNvPr>
          <p:cNvGrpSpPr/>
          <p:nvPr/>
        </p:nvGrpSpPr>
        <p:grpSpPr>
          <a:xfrm>
            <a:off x="6850273" y="635798"/>
            <a:ext cx="4214810" cy="2513316"/>
            <a:chOff x="5500026" y="537684"/>
            <a:chExt cx="4214810" cy="251331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DCD6FA5-4729-4D43-B971-25CFD57B6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0026" y="537684"/>
              <a:ext cx="4214810" cy="251331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CFD954-9C83-47DE-A1BD-1466BAA40B84}"/>
                </a:ext>
              </a:extLst>
            </p:cNvPr>
            <p:cNvSpPr txBox="1"/>
            <p:nvPr/>
          </p:nvSpPr>
          <p:spPr>
            <a:xfrm>
              <a:off x="5695721" y="2198750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4x4</a:t>
              </a:r>
              <a:endParaRPr lang="ko-KR" alt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A39052-B8FC-4975-8730-A5C2D39DEE04}"/>
                </a:ext>
              </a:extLst>
            </p:cNvPr>
            <p:cNvSpPr txBox="1"/>
            <p:nvPr/>
          </p:nvSpPr>
          <p:spPr>
            <a:xfrm>
              <a:off x="8824567" y="2108137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2x2</a:t>
              </a:r>
              <a:endParaRPr lang="ko-KR" altLang="en-US" sz="14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F75B3E-BEF2-4B87-9342-7FD83FBB2A80}"/>
              </a:ext>
            </a:extLst>
          </p:cNvPr>
          <p:cNvSpPr txBox="1"/>
          <p:nvPr/>
        </p:nvSpPr>
        <p:spPr>
          <a:xfrm>
            <a:off x="7603538" y="3171039"/>
            <a:ext cx="1665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/>
              <a:t>kernel_size = 3x3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2A10EE-104A-4511-B772-2CE50D44DC0A}"/>
              </a:ext>
            </a:extLst>
          </p:cNvPr>
          <p:cNvSpPr/>
          <p:nvPr/>
        </p:nvSpPr>
        <p:spPr>
          <a:xfrm>
            <a:off x="6908354" y="1603701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C1C0090-B5EB-422A-99A6-8F33AC25BA62}"/>
              </a:ext>
            </a:extLst>
          </p:cNvPr>
          <p:cNvSpPr/>
          <p:nvPr/>
        </p:nvSpPr>
        <p:spPr>
          <a:xfrm>
            <a:off x="7419105" y="1607817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44D4E6-025B-4394-B35D-0D48BE6CAEF7}"/>
              </a:ext>
            </a:extLst>
          </p:cNvPr>
          <p:cNvSpPr/>
          <p:nvPr/>
        </p:nvSpPr>
        <p:spPr>
          <a:xfrm>
            <a:off x="7423222" y="2093852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CD289D9-9C86-4C44-9A80-0A642948C2D1}"/>
              </a:ext>
            </a:extLst>
          </p:cNvPr>
          <p:cNvSpPr/>
          <p:nvPr/>
        </p:nvSpPr>
        <p:spPr>
          <a:xfrm>
            <a:off x="6920713" y="2110327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516FE4-F8E8-4379-B72A-974D89AFAB0A}"/>
              </a:ext>
            </a:extLst>
          </p:cNvPr>
          <p:cNvSpPr txBox="1"/>
          <p:nvPr/>
        </p:nvSpPr>
        <p:spPr>
          <a:xfrm>
            <a:off x="5467614" y="4794673"/>
            <a:ext cx="902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>
                <a:latin typeface="+mn-ea"/>
              </a:rPr>
              <a:t>padding</a:t>
            </a:r>
          </a:p>
          <a:p>
            <a:pPr algn="ctr"/>
            <a:endParaRPr lang="en-US" altLang="ko-KR" sz="1400" b="1" u="sng" dirty="0">
              <a:latin typeface="+mn-ea"/>
            </a:endParaRPr>
          </a:p>
          <a:p>
            <a:pPr algn="ctr"/>
            <a:r>
              <a:rPr lang="en-US" altLang="ko-KR" sz="1400" b="1" u="sng" dirty="0">
                <a:latin typeface="+mn-ea"/>
              </a:rPr>
              <a:t>= 'same'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2893D42-E3AE-4889-9564-31E074C7DEA6}"/>
              </a:ext>
            </a:extLst>
          </p:cNvPr>
          <p:cNvSpPr/>
          <p:nvPr/>
        </p:nvSpPr>
        <p:spPr>
          <a:xfrm>
            <a:off x="8704782" y="4572599"/>
            <a:ext cx="3220028" cy="1231324"/>
          </a:xfrm>
          <a:prstGeom prst="roundRect">
            <a:avLst>
              <a:gd name="adj" fmla="val 838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가로 </a:t>
            </a:r>
            <a:r>
              <a:rPr lang="en-US" altLang="ko-KR" sz="1400" dirty="0">
                <a:latin typeface="+mn-ea"/>
              </a:rPr>
              <a:t>: 7 - (3 - 1) = 5</a:t>
            </a:r>
          </a:p>
          <a:p>
            <a:pPr algn="ctr"/>
            <a:r>
              <a:rPr lang="ko-KR" altLang="en-US" sz="1400" dirty="0">
                <a:latin typeface="+mn-ea"/>
              </a:rPr>
              <a:t>세로 </a:t>
            </a:r>
            <a:r>
              <a:rPr lang="en-US" altLang="ko-KR" sz="1400" dirty="0">
                <a:latin typeface="+mn-ea"/>
              </a:rPr>
              <a:t>: 7 - (3 - 1) = 5</a:t>
            </a:r>
          </a:p>
          <a:p>
            <a:pPr algn="ctr"/>
            <a:r>
              <a:rPr lang="ko-KR" altLang="en-US" sz="1400" dirty="0">
                <a:latin typeface="+mn-ea"/>
              </a:rPr>
              <a:t>입력 </a:t>
            </a:r>
            <a:r>
              <a:rPr lang="en-US" altLang="ko-KR" sz="1400" dirty="0">
                <a:latin typeface="+mn-ea"/>
              </a:rPr>
              <a:t>size = </a:t>
            </a:r>
            <a:r>
              <a:rPr lang="ko-KR" altLang="en-US" sz="1400" dirty="0">
                <a:latin typeface="+mn-ea"/>
              </a:rPr>
              <a:t>특성 맵 </a:t>
            </a:r>
            <a:r>
              <a:rPr lang="en-US" altLang="ko-KR" sz="1400" dirty="0">
                <a:latin typeface="+mn-ea"/>
              </a:rPr>
              <a:t>size</a:t>
            </a:r>
          </a:p>
          <a:p>
            <a:pPr algn="ctr"/>
            <a:r>
              <a:rPr lang="ko-KR" altLang="en-US" sz="1400" dirty="0">
                <a:latin typeface="+mn-ea"/>
              </a:rPr>
              <a:t>만약 </a:t>
            </a:r>
            <a:r>
              <a:rPr lang="en-US" altLang="ko-KR" sz="1400" dirty="0">
                <a:latin typeface="+mn-ea"/>
              </a:rPr>
              <a:t>kernel size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라면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padding 2</a:t>
            </a:r>
            <a:r>
              <a:rPr lang="ko-KR" altLang="en-US" sz="1400" dirty="0">
                <a:latin typeface="+mn-ea"/>
              </a:rPr>
              <a:t>번 해야 입출력 </a:t>
            </a:r>
            <a:r>
              <a:rPr lang="en-US" altLang="ko-KR" sz="1400" dirty="0">
                <a:latin typeface="+mn-ea"/>
              </a:rPr>
              <a:t>size </a:t>
            </a:r>
            <a:r>
              <a:rPr lang="ko-KR" altLang="en-US" sz="1400" dirty="0">
                <a:latin typeface="+mn-ea"/>
              </a:rPr>
              <a:t>같아짐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0782E80-9F00-46D1-A322-AFEBFAF9A9C7}"/>
              </a:ext>
            </a:extLst>
          </p:cNvPr>
          <p:cNvSpPr/>
          <p:nvPr/>
        </p:nvSpPr>
        <p:spPr>
          <a:xfrm>
            <a:off x="5520110" y="5113419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FB6C814-9E67-49B3-8409-D4E4E8BAD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12" y="4208304"/>
            <a:ext cx="1058556" cy="110741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83B3219-D04E-40F1-95CF-6808A6AE2CEB}"/>
              </a:ext>
            </a:extLst>
          </p:cNvPr>
          <p:cNvSpPr/>
          <p:nvPr/>
        </p:nvSpPr>
        <p:spPr>
          <a:xfrm>
            <a:off x="1044406" y="4292759"/>
            <a:ext cx="483965" cy="486722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39E7BD3-1C39-46A2-950B-D7622F2DD33D}"/>
              </a:ext>
            </a:extLst>
          </p:cNvPr>
          <p:cNvSpPr/>
          <p:nvPr/>
        </p:nvSpPr>
        <p:spPr>
          <a:xfrm>
            <a:off x="561525" y="4285211"/>
            <a:ext cx="489758" cy="494270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50CE541-12B1-40F8-83DA-2BECA6F00ECA}"/>
              </a:ext>
            </a:extLst>
          </p:cNvPr>
          <p:cNvSpPr/>
          <p:nvPr/>
        </p:nvSpPr>
        <p:spPr>
          <a:xfrm>
            <a:off x="554725" y="4792765"/>
            <a:ext cx="483965" cy="486722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20EB37D-9BB2-45D1-AD6B-7E78E27DEC51}"/>
              </a:ext>
            </a:extLst>
          </p:cNvPr>
          <p:cNvSpPr/>
          <p:nvPr/>
        </p:nvSpPr>
        <p:spPr>
          <a:xfrm>
            <a:off x="1051007" y="4785399"/>
            <a:ext cx="483965" cy="486722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930501C-D2A7-4FA4-8EC3-E9C48B317788}"/>
              </a:ext>
            </a:extLst>
          </p:cNvPr>
          <p:cNvSpPr/>
          <p:nvPr/>
        </p:nvSpPr>
        <p:spPr>
          <a:xfrm>
            <a:off x="3196920" y="4421727"/>
            <a:ext cx="363612" cy="332438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8E6046C7-F6D5-4CAF-9ED7-C663ED26AD03}"/>
              </a:ext>
            </a:extLst>
          </p:cNvPr>
          <p:cNvGraphicFramePr>
            <a:graphicFrameLocks noGrp="1"/>
          </p:cNvGraphicFramePr>
          <p:nvPr/>
        </p:nvGraphicFramePr>
        <p:xfrm>
          <a:off x="2784583" y="4396800"/>
          <a:ext cx="7950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558107611"/>
                    </a:ext>
                  </a:extLst>
                </a:gridCol>
                <a:gridCol w="399469">
                  <a:extLst>
                    <a:ext uri="{9D8B030D-6E8A-4147-A177-3AD203B41FA5}">
                      <a16:colId xmlns:a16="http://schemas.microsoft.com/office/drawing/2014/main" val="3202756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86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06189"/>
                  </a:ext>
                </a:extLst>
              </a:tr>
            </a:tbl>
          </a:graphicData>
        </a:graphic>
      </p:graphicFrame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9B8BCA9-E66E-45B2-AE4F-848516DFFA08}"/>
              </a:ext>
            </a:extLst>
          </p:cNvPr>
          <p:cNvSpPr/>
          <p:nvPr/>
        </p:nvSpPr>
        <p:spPr>
          <a:xfrm>
            <a:off x="2802843" y="4416575"/>
            <a:ext cx="363612" cy="332438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5658DFF-3E2F-4645-A9AB-C14E2B8570AF}"/>
              </a:ext>
            </a:extLst>
          </p:cNvPr>
          <p:cNvSpPr/>
          <p:nvPr/>
        </p:nvSpPr>
        <p:spPr>
          <a:xfrm>
            <a:off x="2796940" y="4789884"/>
            <a:ext cx="363612" cy="332438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EBCA7D0-0B0C-4628-B934-6ACC0C7A9445}"/>
              </a:ext>
            </a:extLst>
          </p:cNvPr>
          <p:cNvSpPr/>
          <p:nvPr/>
        </p:nvSpPr>
        <p:spPr>
          <a:xfrm>
            <a:off x="3197623" y="4792765"/>
            <a:ext cx="363612" cy="332438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B977A8-210B-4A12-9E92-1FC99428400D}"/>
              </a:ext>
            </a:extLst>
          </p:cNvPr>
          <p:cNvSpPr txBox="1"/>
          <p:nvPr/>
        </p:nvSpPr>
        <p:spPr>
          <a:xfrm>
            <a:off x="1554674" y="4371289"/>
            <a:ext cx="11982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>
                <a:latin typeface="+mn-ea"/>
              </a:rPr>
              <a:t>MaxPooling</a:t>
            </a:r>
          </a:p>
          <a:p>
            <a:pPr algn="ctr"/>
            <a:endParaRPr lang="en-US" altLang="ko-KR" sz="1400" b="1" u="sng" dirty="0">
              <a:latin typeface="+mn-ea"/>
            </a:endParaRPr>
          </a:p>
          <a:p>
            <a:pPr algn="ctr"/>
            <a:r>
              <a:rPr lang="en-US" altLang="ko-KR" sz="1400" b="1" u="sng" dirty="0">
                <a:latin typeface="+mn-ea"/>
              </a:rPr>
              <a:t>2x2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1A20AD4-DDD6-4766-B100-E8CFC41D8A30}"/>
              </a:ext>
            </a:extLst>
          </p:cNvPr>
          <p:cNvSpPr/>
          <p:nvPr/>
        </p:nvSpPr>
        <p:spPr>
          <a:xfrm>
            <a:off x="1754867" y="4690035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E1779E-F60C-4BF9-90CE-0A612ABB35C8}"/>
              </a:ext>
            </a:extLst>
          </p:cNvPr>
          <p:cNvSpPr txBox="1"/>
          <p:nvPr/>
        </p:nvSpPr>
        <p:spPr>
          <a:xfrm>
            <a:off x="817610" y="531571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4x4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BFC109-06AA-47EA-8066-D944D97C2DBF}"/>
              </a:ext>
            </a:extLst>
          </p:cNvPr>
          <p:cNvSpPr txBox="1"/>
          <p:nvPr/>
        </p:nvSpPr>
        <p:spPr>
          <a:xfrm>
            <a:off x="2927155" y="5224598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2x2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0EF1CC-6111-4AD7-AB3F-F7C18F3C4AA1}"/>
              </a:ext>
            </a:extLst>
          </p:cNvPr>
          <p:cNvSpPr txBox="1"/>
          <p:nvPr/>
        </p:nvSpPr>
        <p:spPr>
          <a:xfrm>
            <a:off x="7679466" y="4828128"/>
            <a:ext cx="9653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합성곱 층</a:t>
            </a:r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통과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C5C4285D-A18F-4823-AA2F-B95D9322C969}"/>
              </a:ext>
            </a:extLst>
          </p:cNvPr>
          <p:cNvSpPr/>
          <p:nvPr/>
        </p:nvSpPr>
        <p:spPr>
          <a:xfrm>
            <a:off x="7770213" y="5113419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377F50-EF0D-49BE-AFBC-6148830826AB}"/>
              </a:ext>
            </a:extLst>
          </p:cNvPr>
          <p:cNvSpPr txBox="1"/>
          <p:nvPr/>
        </p:nvSpPr>
        <p:spPr>
          <a:xfrm>
            <a:off x="68248" y="6520329"/>
            <a:ext cx="771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[Pict3.1, Pict3.3 : </a:t>
            </a:r>
            <a:r>
              <a:rPr lang="ko-KR" altLang="en-US" sz="1400" dirty="0"/>
              <a:t>책</a:t>
            </a:r>
            <a:r>
              <a:rPr lang="en-US" altLang="ko-KR" sz="1400" dirty="0"/>
              <a:t>) </a:t>
            </a:r>
            <a:r>
              <a:rPr lang="ko-KR" altLang="en-US" sz="1400" dirty="0"/>
              <a:t>혼자 공부하는 머신러닝</a:t>
            </a:r>
            <a:r>
              <a:rPr lang="en-US" altLang="ko-KR" sz="1400" dirty="0"/>
              <a:t>+</a:t>
            </a:r>
            <a:r>
              <a:rPr lang="ko-KR" altLang="en-US" sz="1400" dirty="0"/>
              <a:t>딥러닝</a:t>
            </a:r>
            <a:r>
              <a:rPr lang="en-US" altLang="ko-KR" sz="1400" dirty="0"/>
              <a:t>], [Pict3.2 : </a:t>
            </a:r>
            <a:r>
              <a:rPr lang="ko-KR" altLang="en-US" sz="1400" dirty="0">
                <a:hlinkClick r:id="rId7"/>
              </a:rPr>
              <a:t>아토믹 테슬라 블로그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8D60DF-4C8C-4AD5-9B7A-963003A1E7CB}"/>
              </a:ext>
            </a:extLst>
          </p:cNvPr>
          <p:cNvSpPr txBox="1"/>
          <p:nvPr/>
        </p:nvSpPr>
        <p:spPr>
          <a:xfrm>
            <a:off x="4640418" y="768623"/>
            <a:ext cx="178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[Pict3.1. kernel size]</a:t>
            </a:r>
            <a:endParaRPr lang="ko-KR" altLang="en-US" sz="1400" u="sng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AED05C4-F9BC-4E93-96DC-186C0E2EDCA2}"/>
              </a:ext>
            </a:extLst>
          </p:cNvPr>
          <p:cNvSpPr/>
          <p:nvPr/>
        </p:nvSpPr>
        <p:spPr>
          <a:xfrm>
            <a:off x="7853458" y="753924"/>
            <a:ext cx="1165232" cy="2384196"/>
          </a:xfrm>
          <a:prstGeom prst="roundRect">
            <a:avLst>
              <a:gd name="adj" fmla="val 6581"/>
            </a:avLst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82A058-B075-4B04-A8B3-57A4BE18A6FD}"/>
              </a:ext>
            </a:extLst>
          </p:cNvPr>
          <p:cNvSpPr txBox="1"/>
          <p:nvPr/>
        </p:nvSpPr>
        <p:spPr>
          <a:xfrm>
            <a:off x="4158436" y="4145687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[Pict3.2. padding]</a:t>
            </a:r>
            <a:endParaRPr lang="ko-KR" altLang="en-US" sz="1400" u="sng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8EF1CD-1042-4013-BD07-E72E643902D4}"/>
              </a:ext>
            </a:extLst>
          </p:cNvPr>
          <p:cNvSpPr txBox="1"/>
          <p:nvPr/>
        </p:nvSpPr>
        <p:spPr>
          <a:xfrm>
            <a:off x="437301" y="3664890"/>
            <a:ext cx="1883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[Pict3.3. MaxPooling]</a:t>
            </a:r>
            <a:endParaRPr lang="ko-KR" altLang="en-US" sz="14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CD5B03-D923-47B4-9638-6A30FF3E21E9}"/>
              </a:ext>
            </a:extLst>
          </p:cNvPr>
          <p:cNvSpPr txBox="1"/>
          <p:nvPr/>
        </p:nvSpPr>
        <p:spPr>
          <a:xfrm>
            <a:off x="4640418" y="5866369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5x5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C726F-D056-4287-84A3-2086E960D606}"/>
              </a:ext>
            </a:extLst>
          </p:cNvPr>
          <p:cNvSpPr txBox="1"/>
          <p:nvPr/>
        </p:nvSpPr>
        <p:spPr>
          <a:xfrm>
            <a:off x="6835305" y="5880480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7x7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9D219A-5CD0-475A-9D6D-B58A90E3128D}"/>
              </a:ext>
            </a:extLst>
          </p:cNvPr>
          <p:cNvCxnSpPr>
            <a:cxnSpLocks/>
          </p:cNvCxnSpPr>
          <p:nvPr/>
        </p:nvCxnSpPr>
        <p:spPr>
          <a:xfrm>
            <a:off x="4226011" y="3931377"/>
            <a:ext cx="76265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A088D7-8F67-4FF6-ACBC-4FD7360BAA65}"/>
              </a:ext>
            </a:extLst>
          </p:cNvPr>
          <p:cNvCxnSpPr/>
          <p:nvPr/>
        </p:nvCxnSpPr>
        <p:spPr>
          <a:xfrm>
            <a:off x="4020419" y="3028363"/>
            <a:ext cx="0" cy="3131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1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13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36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 Project </a:t>
            </a:r>
            <a:r>
              <a:rPr lang="ko-KR" altLang="en-US" sz="2400" dirty="0">
                <a:latin typeface="+mj-ea"/>
                <a:ea typeface="+mj-ea"/>
              </a:rPr>
              <a:t>진행 계획 </a:t>
            </a:r>
            <a:r>
              <a:rPr lang="en-US" altLang="ko-KR" dirty="0">
                <a:latin typeface="+mj-ea"/>
                <a:ea typeface="+mj-ea"/>
              </a:rPr>
              <a:t>- Hyperparameter</a:t>
            </a:r>
            <a:r>
              <a:rPr lang="ko-KR" altLang="en-US" dirty="0">
                <a:latin typeface="+mj-ea"/>
                <a:ea typeface="+mj-ea"/>
              </a:rPr>
              <a:t> 값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4740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43F7C8-7C62-4989-BAC4-F8D1A8617D94}"/>
              </a:ext>
            </a:extLst>
          </p:cNvPr>
          <p:cNvSpPr/>
          <p:nvPr/>
        </p:nvSpPr>
        <p:spPr>
          <a:xfrm>
            <a:off x="363691" y="916109"/>
            <a:ext cx="4171239" cy="526225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통제 변인 </a:t>
            </a:r>
            <a:r>
              <a:rPr lang="en-US" altLang="ko-KR" sz="1400" b="1" u="sng" dirty="0">
                <a:latin typeface="+mn-ea"/>
              </a:rPr>
              <a:t>Hyperparameter</a:t>
            </a:r>
            <a:r>
              <a:rPr lang="ko-KR" altLang="en-US" sz="1400" b="1" u="sng" dirty="0">
                <a:latin typeface="+mn-ea"/>
              </a:rPr>
              <a:t> 값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밀집 층 </a:t>
            </a:r>
            <a:r>
              <a:rPr lang="en-US" altLang="ko-KR" sz="1400" dirty="0">
                <a:latin typeface="+mn-ea"/>
              </a:rPr>
              <a:t>dropout = 0.2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: </a:t>
            </a:r>
            <a:r>
              <a:rPr lang="ko-KR" altLang="en-US" sz="1400" dirty="0">
                <a:latin typeface="+mn-ea"/>
              </a:rPr>
              <a:t>학습 과정에서 </a:t>
            </a:r>
            <a:r>
              <a:rPr lang="en-US" altLang="ko-KR" sz="1400" dirty="0">
                <a:latin typeface="+mn-ea"/>
              </a:rPr>
              <a:t>dropout</a:t>
            </a:r>
            <a:r>
              <a:rPr lang="ko-KR" altLang="en-US" sz="1400" dirty="0">
                <a:latin typeface="+mn-ea"/>
              </a:rPr>
              <a:t>이 적용된 층의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    </a:t>
            </a:r>
            <a:r>
              <a:rPr lang="en-US" altLang="ko-KR" sz="1400" dirty="0">
                <a:latin typeface="+mn-ea"/>
              </a:rPr>
              <a:t>20%(</a:t>
            </a:r>
            <a:r>
              <a:rPr lang="ko-KR" altLang="en-US" sz="1400" dirty="0">
                <a:latin typeface="+mn-ea"/>
              </a:rPr>
              <a:t>랜덤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노드 출력을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으로 만듦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: </a:t>
            </a:r>
            <a:r>
              <a:rPr lang="ko-KR" altLang="en-US" sz="1400" dirty="0">
                <a:latin typeface="+mn-ea"/>
              </a:rPr>
              <a:t>과대적합 해소에 도움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377F50-EF0D-49BE-AFBC-6148830826AB}"/>
              </a:ext>
            </a:extLst>
          </p:cNvPr>
          <p:cNvSpPr txBox="1"/>
          <p:nvPr/>
        </p:nvSpPr>
        <p:spPr>
          <a:xfrm>
            <a:off x="68248" y="6520329"/>
            <a:ext cx="506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[Pict3.4, Pict3.5 : </a:t>
            </a:r>
            <a:r>
              <a:rPr lang="ko-KR" altLang="en-US" sz="1400" dirty="0"/>
              <a:t>책</a:t>
            </a:r>
            <a:r>
              <a:rPr lang="en-US" altLang="ko-KR" sz="1400" dirty="0"/>
              <a:t>) </a:t>
            </a:r>
            <a:r>
              <a:rPr lang="ko-KR" altLang="en-US" sz="1400" dirty="0"/>
              <a:t>혼자 공부하는 머신러닝</a:t>
            </a:r>
            <a:r>
              <a:rPr lang="en-US" altLang="ko-KR" sz="1400" dirty="0"/>
              <a:t>+</a:t>
            </a:r>
            <a:r>
              <a:rPr lang="ko-KR" altLang="en-US" sz="1400" dirty="0"/>
              <a:t>딥러닝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6B4FDAC-D79A-41BF-BF31-8719D42FC037}"/>
                  </a:ext>
                </a:extLst>
              </p14:cNvPr>
              <p14:cNvContentPartPr/>
              <p14:nvPr/>
            </p14:nvContentPartPr>
            <p14:xfrm>
              <a:off x="2545258" y="4460546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6B4FDAC-D79A-41BF-BF31-8719D42FC0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2258" y="4397546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BBC8C00-1716-4857-8AB0-1FE9FD1B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29" y="3101361"/>
            <a:ext cx="2276793" cy="2048161"/>
          </a:xfrm>
          <a:prstGeom prst="rect">
            <a:avLst/>
          </a:prstGeom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4FD7F4-43FE-4FCF-8D7F-213A3F765F1B}"/>
              </a:ext>
            </a:extLst>
          </p:cNvPr>
          <p:cNvSpPr/>
          <p:nvPr/>
        </p:nvSpPr>
        <p:spPr>
          <a:xfrm>
            <a:off x="4732638" y="909846"/>
            <a:ext cx="6749407" cy="5268527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통제 변인 </a:t>
            </a:r>
            <a:r>
              <a:rPr lang="en-US" altLang="ko-KR" sz="1400" b="1" u="sng" dirty="0">
                <a:latin typeface="+mn-ea"/>
              </a:rPr>
              <a:t>Hyperparameter</a:t>
            </a:r>
            <a:r>
              <a:rPr lang="ko-KR" altLang="en-US" sz="1400" b="1" u="sng" dirty="0">
                <a:latin typeface="+mn-ea"/>
              </a:rPr>
              <a:t> 값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activation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은닉층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합성곱 층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밀집 층</a:t>
            </a:r>
            <a:r>
              <a:rPr lang="en-US" altLang="ko-KR" sz="1400" dirty="0">
                <a:latin typeface="+mn-ea"/>
              </a:rPr>
              <a:t>) : 'relu' </a:t>
            </a:r>
            <a:r>
              <a:rPr lang="ko-KR" altLang="en-US" sz="1400" dirty="0">
                <a:latin typeface="+mn-ea"/>
              </a:rPr>
              <a:t>함수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: </a:t>
            </a:r>
            <a:r>
              <a:rPr lang="ko-KR" altLang="en-US" sz="1400" dirty="0">
                <a:latin typeface="+mn-ea"/>
              </a:rPr>
              <a:t>입력이 양수라면 그 값 그대로 통과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입력이 음수라면 그 값을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으로 처리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: relu </a:t>
            </a:r>
            <a:r>
              <a:rPr lang="ko-KR" altLang="en-US" sz="1400" dirty="0">
                <a:latin typeface="+mn-ea"/>
              </a:rPr>
              <a:t>함수는 이미지 처리에 특히 좋은 성능을 낸다고 알려짐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출력층 </a:t>
            </a:r>
            <a:r>
              <a:rPr lang="en-US" altLang="ko-KR" sz="1400" dirty="0">
                <a:latin typeface="+mn-ea"/>
              </a:rPr>
              <a:t>: 'softmax' </a:t>
            </a:r>
            <a:r>
              <a:rPr lang="ko-KR" altLang="en-US" sz="1400" dirty="0">
                <a:latin typeface="+mn-ea"/>
              </a:rPr>
              <a:t>함수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: </a:t>
            </a:r>
            <a:r>
              <a:rPr lang="ko-KR" altLang="en-US" sz="1400" dirty="0">
                <a:latin typeface="+mn-ea"/>
              </a:rPr>
              <a:t>각각의 출력층 노드 값을 </a:t>
            </a:r>
            <a:r>
              <a:rPr lang="en-US" altLang="ko-KR" sz="1400" dirty="0">
                <a:latin typeface="+mn-ea"/>
              </a:rPr>
              <a:t>0~1</a:t>
            </a:r>
            <a:r>
              <a:rPr lang="ko-KR" altLang="en-US" sz="1400" dirty="0">
                <a:latin typeface="+mn-ea"/>
              </a:rPr>
              <a:t>사이로 압축하여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</a:t>
            </a:r>
            <a:r>
              <a:rPr lang="ko-KR" altLang="en-US" sz="1400" dirty="0">
                <a:latin typeface="+mn-ea"/>
              </a:rPr>
              <a:t>각 노드 전체 합이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이 되도록 만들어 주는 함수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: </a:t>
            </a:r>
            <a:r>
              <a:rPr lang="ko-KR" altLang="en-US" sz="1400" dirty="0">
                <a:latin typeface="+mn-ea"/>
              </a:rPr>
              <a:t>출력값 중 가장 높은 값을 정답으로 예측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CF836D-88E3-4952-8D2A-859A9F83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92" y="2625541"/>
            <a:ext cx="2038635" cy="15908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F8BCD0-4A8D-4F1F-AE5C-531645624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7135" y="5048700"/>
            <a:ext cx="339319" cy="41202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195CB0-5526-4F27-85C5-6DDAFD05063E}"/>
              </a:ext>
            </a:extLst>
          </p:cNvPr>
          <p:cNvCxnSpPr/>
          <p:nvPr/>
        </p:nvCxnSpPr>
        <p:spPr>
          <a:xfrm>
            <a:off x="10297531" y="5048700"/>
            <a:ext cx="418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E1872E-FEC0-4C79-8E10-99118B394025}"/>
              </a:ext>
            </a:extLst>
          </p:cNvPr>
          <p:cNvSpPr txBox="1"/>
          <p:nvPr/>
        </p:nvSpPr>
        <p:spPr>
          <a:xfrm>
            <a:off x="10377135" y="4696038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en-US" altLang="ko-KR" sz="1400" baseline="-25000" dirty="0"/>
              <a:t>i</a:t>
            </a:r>
            <a:endParaRPr lang="ko-KR" altLang="en-US" sz="14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29024F-A198-4091-A262-937F54C14F64}"/>
              </a:ext>
            </a:extLst>
          </p:cNvPr>
          <p:cNvSpPr txBox="1"/>
          <p:nvPr/>
        </p:nvSpPr>
        <p:spPr>
          <a:xfrm>
            <a:off x="9564364" y="486249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S(P</a:t>
            </a:r>
            <a:r>
              <a:rPr lang="en-US" altLang="ko-KR" sz="1400" baseline="-25000" dirty="0"/>
              <a:t>i</a:t>
            </a:r>
            <a:r>
              <a:rPr lang="en-US" altLang="ko-KR" sz="1400" dirty="0"/>
              <a:t>) = </a:t>
            </a:r>
            <a:endParaRPr lang="ko-KR" altLang="en-US" sz="14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E8272A-5A9D-4A95-B49D-BA8EA2780EAC}"/>
              </a:ext>
            </a:extLst>
          </p:cNvPr>
          <p:cNvSpPr txBox="1"/>
          <p:nvPr/>
        </p:nvSpPr>
        <p:spPr>
          <a:xfrm>
            <a:off x="9382668" y="5640377"/>
            <a:ext cx="200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en-US" altLang="ko-KR" sz="1400" baseline="-25000" dirty="0"/>
              <a:t>k</a:t>
            </a:r>
            <a:r>
              <a:rPr lang="en-US" altLang="ko-KR" sz="1400" dirty="0"/>
              <a:t> = argmax</a:t>
            </a:r>
            <a:r>
              <a:rPr lang="en-US" altLang="ko-KR" sz="1400" baseline="-25000" dirty="0"/>
              <a:t>1≤k≤K</a:t>
            </a:r>
            <a:r>
              <a:rPr lang="en-US" altLang="ko-KR" sz="1400" dirty="0"/>
              <a:t>S(P</a:t>
            </a:r>
            <a:r>
              <a:rPr lang="en-US" altLang="ko-KR" sz="1400" baseline="-25000" dirty="0"/>
              <a:t>k</a:t>
            </a:r>
            <a:r>
              <a:rPr lang="en-US" altLang="ko-KR" sz="1400" dirty="0"/>
              <a:t>) </a:t>
            </a:r>
            <a:endParaRPr lang="ko-KR" altLang="en-US" sz="1400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53A141-FC34-4C9C-BD59-ABE8123C4507}"/>
              </a:ext>
            </a:extLst>
          </p:cNvPr>
          <p:cNvSpPr txBox="1"/>
          <p:nvPr/>
        </p:nvSpPr>
        <p:spPr>
          <a:xfrm>
            <a:off x="1581357" y="5235038"/>
            <a:ext cx="1587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[Pict3.4. dropout]</a:t>
            </a:r>
            <a:endParaRPr lang="ko-KR" altLang="en-US" sz="1400" u="sn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A4A102-4B2A-471B-A3E3-E8B568A6EDF1}"/>
              </a:ext>
            </a:extLst>
          </p:cNvPr>
          <p:cNvSpPr txBox="1"/>
          <p:nvPr/>
        </p:nvSpPr>
        <p:spPr>
          <a:xfrm>
            <a:off x="5039717" y="4210624"/>
            <a:ext cx="1712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[Pict3.5. activation]</a:t>
            </a:r>
            <a:endParaRPr lang="ko-KR" altLang="en-US" sz="1400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E8779-297B-4504-B47E-E583F3254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737" y="2917371"/>
            <a:ext cx="1761207" cy="16650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1E9AE-6611-4BA6-8611-B2C5078F8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4364" y="2917371"/>
            <a:ext cx="1768716" cy="1665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6AA607-3C03-4358-A646-B0FBA88DA321}"/>
              </a:ext>
            </a:extLst>
          </p:cNvPr>
          <p:cNvSpPr txBox="1"/>
          <p:nvPr/>
        </p:nvSpPr>
        <p:spPr>
          <a:xfrm>
            <a:off x="9022471" y="3385937"/>
            <a:ext cx="491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relu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0D75200-A567-4C4E-B546-1D4F0CAC6F88}"/>
              </a:ext>
            </a:extLst>
          </p:cNvPr>
          <p:cNvSpPr/>
          <p:nvPr/>
        </p:nvSpPr>
        <p:spPr>
          <a:xfrm>
            <a:off x="9035047" y="3665620"/>
            <a:ext cx="494046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4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36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 Project </a:t>
            </a:r>
            <a:r>
              <a:rPr lang="ko-KR" altLang="en-US" sz="2400" dirty="0">
                <a:latin typeface="+mj-ea"/>
                <a:ea typeface="+mj-ea"/>
              </a:rPr>
              <a:t>진행 계획 </a:t>
            </a:r>
            <a:r>
              <a:rPr lang="en-US" altLang="ko-KR" dirty="0">
                <a:latin typeface="+mj-ea"/>
                <a:ea typeface="+mj-ea"/>
              </a:rPr>
              <a:t>- Hyperparameter</a:t>
            </a:r>
            <a:r>
              <a:rPr lang="ko-KR" altLang="en-US" dirty="0">
                <a:latin typeface="+mj-ea"/>
                <a:ea typeface="+mj-ea"/>
              </a:rPr>
              <a:t> 값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4740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43F7C8-7C62-4989-BAC4-F8D1A8617D94}"/>
              </a:ext>
            </a:extLst>
          </p:cNvPr>
          <p:cNvSpPr/>
          <p:nvPr/>
        </p:nvSpPr>
        <p:spPr>
          <a:xfrm>
            <a:off x="363690" y="916109"/>
            <a:ext cx="5542839" cy="5126345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통제 변인 </a:t>
            </a:r>
            <a:r>
              <a:rPr lang="en-US" altLang="ko-KR" sz="1400" b="1" u="sng" dirty="0">
                <a:latin typeface="+mn-ea"/>
              </a:rPr>
              <a:t>Hyperparameter</a:t>
            </a:r>
            <a:r>
              <a:rPr lang="ko-KR" altLang="en-US" sz="1400" b="1" u="sng" dirty="0">
                <a:latin typeface="+mn-ea"/>
              </a:rPr>
              <a:t> 값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</a:t>
            </a:r>
            <a:r>
              <a:rPr lang="ko-KR" altLang="en-US" sz="1400" dirty="0">
                <a:latin typeface="+mn-ea"/>
              </a:rPr>
              <a:t> 신경망 설정 값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   </a:t>
            </a:r>
            <a:r>
              <a:rPr lang="en-US" altLang="ko-KR" sz="1400" dirty="0">
                <a:latin typeface="+mn-ea"/>
              </a:rPr>
              <a:t>- optimizer = 'adam'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</a:t>
            </a:r>
            <a:r>
              <a:rPr lang="ko-KR" altLang="en-US" sz="1400" dirty="0">
                <a:latin typeface="+mn-ea"/>
              </a:rPr>
              <a:t>경사하강법을 기반으로 변형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adam(ADAptive Moment estimation)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Momentum(</a:t>
            </a:r>
            <a:r>
              <a:rPr lang="ko-KR" altLang="en-US" sz="1400" dirty="0">
                <a:latin typeface="+mn-ea"/>
              </a:rPr>
              <a:t>기울기 방향 보정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RMSprop(</a:t>
            </a:r>
            <a:r>
              <a:rPr lang="ko-KR" altLang="en-US" sz="1400" dirty="0">
                <a:latin typeface="+mn-ea"/>
              </a:rPr>
              <a:t>기울기 크기 조정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조합한 최적화 방법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</a:t>
            </a:r>
            <a:r>
              <a:rPr lang="ko-KR" altLang="en-US" sz="1400" dirty="0">
                <a:latin typeface="+mn-ea"/>
              </a:rPr>
              <a:t>다양한 분야의 데이터에 대하여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</a:t>
            </a:r>
            <a:r>
              <a:rPr lang="ko-KR" altLang="en-US" sz="1400" dirty="0">
                <a:latin typeface="+mn-ea"/>
              </a:rPr>
              <a:t>평균적으로 높은 성능을 보임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batch_size = 32(</a:t>
            </a:r>
            <a:r>
              <a:rPr lang="ko-KR" altLang="en-US" sz="1400" dirty="0">
                <a:latin typeface="+mn-ea"/>
              </a:rPr>
              <a:t>기본값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</a:t>
            </a:r>
            <a:r>
              <a:rPr lang="ko-KR" altLang="en-US" sz="1400" dirty="0">
                <a:latin typeface="+mn-ea"/>
              </a:rPr>
              <a:t>훈련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32</a:t>
            </a:r>
            <a:r>
              <a:rPr lang="ko-KR" altLang="en-US" sz="1400" dirty="0">
                <a:latin typeface="+mn-ea"/>
              </a:rPr>
              <a:t>개마다 가중치 조정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: </a:t>
            </a:r>
            <a:r>
              <a:rPr lang="en-US" altLang="ko-KR" sz="1400" dirty="0" err="1">
                <a:latin typeface="+mn-ea"/>
              </a:rPr>
              <a:t>keras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batch_size </a:t>
            </a:r>
            <a:r>
              <a:rPr lang="ko-KR" altLang="en-US" sz="1400" dirty="0">
                <a:latin typeface="+mn-ea"/>
              </a:rPr>
              <a:t>따로 기입하지 않으면 기본적으로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</a:t>
            </a:r>
            <a:r>
              <a:rPr lang="ko-KR" altLang="en-US" sz="1400" dirty="0">
                <a:latin typeface="+mn-ea"/>
              </a:rPr>
              <a:t> 미니배치 경사하강법을 적용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batch_size=32</a:t>
            </a:r>
            <a:r>
              <a:rPr lang="ko-KR" altLang="en-US" sz="1400" dirty="0">
                <a:latin typeface="+mn-ea"/>
              </a:rPr>
              <a:t>로 훈련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377F50-EF0D-49BE-AFBC-6148830826AB}"/>
              </a:ext>
            </a:extLst>
          </p:cNvPr>
          <p:cNvSpPr txBox="1"/>
          <p:nvPr/>
        </p:nvSpPr>
        <p:spPr>
          <a:xfrm>
            <a:off x="68248" y="6520329"/>
            <a:ext cx="4969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[Pict3.6 : </a:t>
            </a:r>
            <a:r>
              <a:rPr lang="ko-KR" altLang="en-US" sz="1400" dirty="0"/>
              <a:t>책</a:t>
            </a:r>
            <a:r>
              <a:rPr lang="en-US" altLang="ko-KR" sz="1400" dirty="0"/>
              <a:t>) </a:t>
            </a:r>
            <a:r>
              <a:rPr lang="ko-KR" altLang="en-US" sz="1400" dirty="0"/>
              <a:t>인공지능 알고리즘 및 기술이해와 활용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9DD0A-D39C-4FFE-83EE-C8F4E1A0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52" y="1272765"/>
            <a:ext cx="5334665" cy="35056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6EF3AC-0F91-4A1B-9906-0983215E7AAE}"/>
              </a:ext>
            </a:extLst>
          </p:cNvPr>
          <p:cNvSpPr txBox="1"/>
          <p:nvPr/>
        </p:nvSpPr>
        <p:spPr>
          <a:xfrm>
            <a:off x="7890875" y="5010851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[Pict3.6. optimizer]</a:t>
            </a:r>
            <a:endParaRPr lang="ko-KR" altLang="en-US" sz="1400" u="sng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F4FDAF-6388-4E3F-9039-347741ED9BC8}"/>
              </a:ext>
            </a:extLst>
          </p:cNvPr>
          <p:cNvSpPr/>
          <p:nvPr/>
        </p:nvSpPr>
        <p:spPr>
          <a:xfrm>
            <a:off x="6274587" y="2172863"/>
            <a:ext cx="1211515" cy="5198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AE3B93-D0C7-4E46-B7A7-F6D8DECEA2DA}"/>
              </a:ext>
            </a:extLst>
          </p:cNvPr>
          <p:cNvSpPr/>
          <p:nvPr/>
        </p:nvSpPr>
        <p:spPr>
          <a:xfrm>
            <a:off x="9415860" y="2870435"/>
            <a:ext cx="1211515" cy="5198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372AEA1-24F5-4BD3-9953-66EA02B4B56E}"/>
              </a:ext>
            </a:extLst>
          </p:cNvPr>
          <p:cNvSpPr/>
          <p:nvPr/>
        </p:nvSpPr>
        <p:spPr>
          <a:xfrm>
            <a:off x="8134870" y="3578892"/>
            <a:ext cx="1211515" cy="5198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0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2763080" y="3311701"/>
            <a:ext cx="941617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라이브러리 소개 및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E9A40-6CF9-450A-B69B-9FA9D41D341A}"/>
              </a:ext>
            </a:extLst>
          </p:cNvPr>
          <p:cNvSpPr txBox="1"/>
          <p:nvPr/>
        </p:nvSpPr>
        <p:spPr>
          <a:xfrm>
            <a:off x="5327050" y="3546300"/>
            <a:ext cx="15379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4.1. OpenCV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4.2. NumPy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4.3. matplotlib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4.4. Keras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76B932-69E7-4BEB-AD4C-37420EC8E8CF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98AF6-3923-468A-B836-D2C5CB4A90DC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CE98B8-3351-4C6A-99A3-B95588E52A5B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7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36535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12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4.1. </a:t>
            </a:r>
            <a:r>
              <a:rPr lang="ko-KR" altLang="en-US" sz="2400" dirty="0">
                <a:latin typeface="+mj-ea"/>
                <a:ea typeface="+mj-ea"/>
              </a:rPr>
              <a:t>라이브러리 소개 및 활용 </a:t>
            </a:r>
            <a:r>
              <a:rPr lang="en-US" altLang="ko-KR" dirty="0">
                <a:latin typeface="+mj-ea"/>
                <a:ea typeface="+mj-ea"/>
              </a:rPr>
              <a:t>- OpenCV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55351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880560-C090-468C-85DA-4FBA768404CF}"/>
              </a:ext>
            </a:extLst>
          </p:cNvPr>
          <p:cNvSpPr/>
          <p:nvPr/>
        </p:nvSpPr>
        <p:spPr>
          <a:xfrm>
            <a:off x="363691" y="655590"/>
            <a:ext cx="3531089" cy="5569037"/>
          </a:xfrm>
          <a:prstGeom prst="roundRect">
            <a:avLst>
              <a:gd name="adj" fmla="val 189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컴퓨터 비전에 맞게 개발된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오픈 소스 라이브러리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영상 파일 입출력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객체 탐지 등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영상 관련 기능 제공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 </a:t>
            </a:r>
            <a:r>
              <a:rPr lang="en-US" altLang="ko-KR" sz="1600" dirty="0">
                <a:latin typeface="+mn-ea"/>
              </a:rPr>
              <a:t>data</a:t>
            </a:r>
            <a:r>
              <a:rPr lang="ko-KR" altLang="en-US" sz="1600" dirty="0">
                <a:latin typeface="+mn-ea"/>
              </a:rPr>
              <a:t> 전처리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</a:t>
            </a:r>
            <a:r>
              <a:rPr lang="ko-KR" altLang="en-US" sz="1600" dirty="0">
                <a:latin typeface="+mn-ea"/>
              </a:rPr>
              <a:t>이미지 변수 지정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크기 고정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cv2.imread()</a:t>
            </a:r>
            <a:r>
              <a:rPr lang="ko-KR" altLang="en-US" sz="1600" dirty="0">
                <a:latin typeface="+mn-ea"/>
              </a:rPr>
              <a:t>로 이미지들을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160x160</a:t>
            </a:r>
            <a:r>
              <a:rPr lang="ko-KR" altLang="en-US" sz="1600" dirty="0">
                <a:latin typeface="+mn-ea"/>
              </a:rPr>
              <a:t> 크기로 변환하여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하나의 변수 </a:t>
            </a:r>
            <a:r>
              <a:rPr lang="en-US" altLang="ko-KR" sz="1600" dirty="0">
                <a:latin typeface="+mn-ea"/>
              </a:rPr>
              <a:t>'imgs'</a:t>
            </a:r>
            <a:r>
              <a:rPr lang="ko-KR" altLang="en-US" sz="1600" dirty="0">
                <a:latin typeface="+mn-ea"/>
              </a:rPr>
              <a:t>에 지정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</a:t>
            </a:r>
            <a:r>
              <a:rPr lang="ko-KR" altLang="en-US" sz="1600" dirty="0">
                <a:latin typeface="+mn-ea"/>
              </a:rPr>
              <a:t>이미지</a:t>
            </a:r>
            <a:r>
              <a:rPr lang="en-US" altLang="ko-KR" sz="1600" dirty="0">
                <a:latin typeface="+mn-ea"/>
              </a:rPr>
              <a:t> data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'list' type</a:t>
            </a:r>
            <a:r>
              <a:rPr lang="ko-KR" altLang="en-US" sz="1600" dirty="0">
                <a:latin typeface="+mn-ea"/>
              </a:rPr>
              <a:t>으로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[BGR] </a:t>
            </a:r>
            <a:r>
              <a:rPr lang="ko-KR" altLang="en-US" sz="1600" dirty="0">
                <a:latin typeface="+mn-ea"/>
              </a:rPr>
              <a:t>순으로 저장되어 있음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6AB718-C317-4B29-896E-A0084394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61" y="783239"/>
            <a:ext cx="959346" cy="109419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740072-35CA-4B71-8579-3A4163782B0F}"/>
              </a:ext>
            </a:extLst>
          </p:cNvPr>
          <p:cNvCxnSpPr>
            <a:cxnSpLocks/>
          </p:cNvCxnSpPr>
          <p:nvPr/>
        </p:nvCxnSpPr>
        <p:spPr>
          <a:xfrm>
            <a:off x="402650" y="1966981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E898266-F48B-4097-AE93-02315357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43" y="1259868"/>
            <a:ext cx="7419855" cy="2512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70E069-A512-4023-81E0-233003FB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43" y="798204"/>
            <a:ext cx="977645" cy="46166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9074FF-5828-460E-8460-31FB90A18B8D}"/>
              </a:ext>
            </a:extLst>
          </p:cNvPr>
          <p:cNvCxnSpPr>
            <a:cxnSpLocks/>
          </p:cNvCxnSpPr>
          <p:nvPr/>
        </p:nvCxnSpPr>
        <p:spPr>
          <a:xfrm>
            <a:off x="402650" y="3577894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9523E29-6003-4982-8A34-CF257ED7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637" y="4747358"/>
            <a:ext cx="2372056" cy="457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1E9E40-D4BE-4D48-A46A-4F5534E3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222" y="4028120"/>
            <a:ext cx="2057687" cy="1895740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FB17542-1E14-45E5-9680-7A6938DE757D}"/>
              </a:ext>
            </a:extLst>
          </p:cNvPr>
          <p:cNvSpPr/>
          <p:nvPr/>
        </p:nvSpPr>
        <p:spPr>
          <a:xfrm>
            <a:off x="7628434" y="4898971"/>
            <a:ext cx="494046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1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17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12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4.2. </a:t>
            </a:r>
            <a:r>
              <a:rPr lang="ko-KR" altLang="en-US" sz="2400" dirty="0">
                <a:latin typeface="+mj-ea"/>
                <a:ea typeface="+mj-ea"/>
              </a:rPr>
              <a:t>라이브러리 소개 및 활용 </a:t>
            </a:r>
            <a:r>
              <a:rPr lang="en-US" altLang="ko-KR" dirty="0">
                <a:latin typeface="+mj-ea"/>
                <a:ea typeface="+mj-ea"/>
              </a:rPr>
              <a:t>- OpenCV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55351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F00A2-1666-4165-B850-019F4744FAF3}"/>
              </a:ext>
            </a:extLst>
          </p:cNvPr>
          <p:cNvSpPr/>
          <p:nvPr/>
        </p:nvSpPr>
        <p:spPr>
          <a:xfrm>
            <a:off x="363691" y="798204"/>
            <a:ext cx="3531089" cy="5358840"/>
          </a:xfrm>
          <a:prstGeom prst="roundRect">
            <a:avLst>
              <a:gd name="adj" fmla="val 189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8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파이썬 라이브러리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행렬이나 다차원 배열 같은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수치 계산을 쉽게 할 수 있게 지원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</a:t>
            </a:r>
            <a:r>
              <a:rPr lang="en-US" altLang="ko-KR" sz="1600" dirty="0">
                <a:latin typeface="+mn-ea"/>
              </a:rPr>
              <a:t> TensorFlow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NumPy </a:t>
            </a:r>
            <a:r>
              <a:rPr lang="ko-KR" altLang="en-US" sz="1600" dirty="0">
                <a:latin typeface="+mn-ea"/>
              </a:rPr>
              <a:t>배열을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사용해서 신경망 층으로 신호 전달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 </a:t>
            </a:r>
            <a:r>
              <a:rPr lang="en-US" altLang="ko-KR" sz="1600" dirty="0">
                <a:latin typeface="+mn-ea"/>
              </a:rPr>
              <a:t>data</a:t>
            </a:r>
            <a:r>
              <a:rPr lang="ko-KR" altLang="en-US" sz="1600" dirty="0">
                <a:latin typeface="+mn-ea"/>
              </a:rPr>
              <a:t> 전처리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np.array('data')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- </a:t>
            </a:r>
            <a:r>
              <a:rPr lang="ko-KR" altLang="en-US" sz="1600" dirty="0">
                <a:latin typeface="+mn-ea"/>
              </a:rPr>
              <a:t>넘파이 배열로 변환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20C301-8B02-4076-A456-CA220FC8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16" y="918151"/>
            <a:ext cx="1981477" cy="64302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0A3BEC-6A00-4A55-8D29-D5CB07ED00EE}"/>
              </a:ext>
            </a:extLst>
          </p:cNvPr>
          <p:cNvCxnSpPr>
            <a:cxnSpLocks/>
          </p:cNvCxnSpPr>
          <p:nvPr/>
        </p:nvCxnSpPr>
        <p:spPr>
          <a:xfrm>
            <a:off x="436843" y="1695066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10D73A8-FAA3-4649-9484-BEAF1DCF207C}"/>
              </a:ext>
            </a:extLst>
          </p:cNvPr>
          <p:cNvCxnSpPr>
            <a:cxnSpLocks/>
          </p:cNvCxnSpPr>
          <p:nvPr/>
        </p:nvCxnSpPr>
        <p:spPr>
          <a:xfrm>
            <a:off x="424651" y="3712842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8A2F9D8-A381-4D56-8350-025EEE14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06" y="2118893"/>
            <a:ext cx="7368634" cy="1370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6772B-1665-4EC0-A193-05C8F906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06" y="1882899"/>
            <a:ext cx="177189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5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18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458B1AB-7167-4D9A-8D61-01F9AB417834}"/>
              </a:ext>
            </a:extLst>
          </p:cNvPr>
          <p:cNvSpPr/>
          <p:nvPr/>
        </p:nvSpPr>
        <p:spPr>
          <a:xfrm>
            <a:off x="892197" y="664718"/>
            <a:ext cx="4585814" cy="5605345"/>
          </a:xfrm>
          <a:prstGeom prst="roundRect">
            <a:avLst>
              <a:gd name="adj" fmla="val 189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8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 데이터 시각화에 활용되는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오픈 소스 라이브러리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 딥러닝 활용 결과나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데이터 분석 결과를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그래프 등으로 시각화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● </a:t>
            </a:r>
            <a:r>
              <a:rPr lang="en-US" altLang="ko-KR" sz="1600" dirty="0">
                <a:latin typeface="+mn-ea"/>
              </a:rPr>
              <a:t>data</a:t>
            </a:r>
            <a:r>
              <a:rPr lang="ko-KR" altLang="en-US" sz="1600" dirty="0">
                <a:latin typeface="+mn-ea"/>
              </a:rPr>
              <a:t> 전처리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: plt.figure('size')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 시각화 영역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전체 </a:t>
            </a:r>
            <a:r>
              <a:rPr lang="en-US" altLang="ko-KR" sz="1600" dirty="0">
                <a:latin typeface="+mn-ea"/>
              </a:rPr>
              <a:t>size </a:t>
            </a:r>
            <a:r>
              <a:rPr lang="ko-KR" altLang="en-US" sz="1600" dirty="0">
                <a:latin typeface="+mn-ea"/>
              </a:rPr>
              <a:t>지정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plt.subplot(</a:t>
            </a:r>
            <a:r>
              <a:rPr lang="ko-KR" altLang="en-US" sz="1600" dirty="0">
                <a:latin typeface="+mn-ea"/>
              </a:rPr>
              <a:t>행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열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위치</a:t>
            </a:r>
            <a:r>
              <a:rPr lang="en-US" altLang="ko-KR" sz="16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- </a:t>
            </a:r>
            <a:r>
              <a:rPr lang="ko-KR" altLang="en-US" sz="1600" dirty="0">
                <a:latin typeface="+mn-ea"/>
              </a:rPr>
              <a:t>전체 </a:t>
            </a:r>
            <a:r>
              <a:rPr lang="en-US" altLang="ko-KR" sz="1600" dirty="0">
                <a:latin typeface="+mn-ea"/>
              </a:rPr>
              <a:t>size </a:t>
            </a:r>
            <a:r>
              <a:rPr lang="ko-KR" altLang="en-US" sz="1600" dirty="0">
                <a:latin typeface="+mn-ea"/>
              </a:rPr>
              <a:t>중 위치 지정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plt.imshow('data')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subplot</a:t>
            </a:r>
            <a:r>
              <a:rPr lang="ko-KR" altLang="en-US" sz="1600" dirty="0">
                <a:latin typeface="+mn-ea"/>
              </a:rPr>
              <a:t>으로 지정한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위치에 </a:t>
            </a:r>
            <a:r>
              <a:rPr lang="en-US" altLang="ko-KR" sz="1600" dirty="0">
                <a:latin typeface="+mn-ea"/>
              </a:rPr>
              <a:t>data </a:t>
            </a:r>
            <a:r>
              <a:rPr lang="ko-KR" altLang="en-US" sz="1600" dirty="0">
                <a:latin typeface="+mn-ea"/>
              </a:rPr>
              <a:t>넣기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: plt.show() - </a:t>
            </a:r>
            <a:r>
              <a:rPr lang="ko-KR" altLang="en-US" sz="1600" dirty="0">
                <a:latin typeface="+mn-ea"/>
              </a:rPr>
              <a:t>시각화 표시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C59365-149F-4154-8639-EE01B2AD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42" y="490685"/>
            <a:ext cx="2870327" cy="2621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4765D5-BCA9-46AE-B673-0EE727BF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42" y="752878"/>
            <a:ext cx="4934880" cy="230613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855D5B-4DD6-4B31-84E3-36DE0BD7168D}"/>
              </a:ext>
            </a:extLst>
          </p:cNvPr>
          <p:cNvCxnSpPr>
            <a:cxnSpLocks/>
          </p:cNvCxnSpPr>
          <p:nvPr/>
        </p:nvCxnSpPr>
        <p:spPr>
          <a:xfrm>
            <a:off x="965349" y="1561581"/>
            <a:ext cx="443716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011B945-E0E5-4B4E-8917-51C74406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18" y="829589"/>
            <a:ext cx="2633172" cy="5632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5887EDA-8A07-4737-B9DD-9E92ABC93545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1C441C-155C-448D-9E21-A1FBE57B9772}"/>
              </a:ext>
            </a:extLst>
          </p:cNvPr>
          <p:cNvSpPr txBox="1"/>
          <p:nvPr/>
        </p:nvSpPr>
        <p:spPr>
          <a:xfrm>
            <a:off x="363691" y="-956"/>
            <a:ext cx="712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4.3. </a:t>
            </a:r>
            <a:r>
              <a:rPr lang="ko-KR" altLang="en-US" sz="2400" dirty="0">
                <a:latin typeface="+mj-ea"/>
                <a:ea typeface="+mj-ea"/>
              </a:rPr>
              <a:t>라이브러리 소개 및 활용 </a:t>
            </a:r>
            <a:r>
              <a:rPr lang="en-US" altLang="ko-KR" dirty="0">
                <a:latin typeface="+mj-ea"/>
                <a:ea typeface="+mj-ea"/>
              </a:rPr>
              <a:t>- matplotlib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F57BE7-C6B9-4054-AB60-199DC054ED2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76323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0EE26F0-BA02-4A09-841C-A7ACD838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585" y="3149335"/>
            <a:ext cx="4743506" cy="312072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709D69-7F6F-49E7-80CF-2754566BEEBB}"/>
              </a:ext>
            </a:extLst>
          </p:cNvPr>
          <p:cNvCxnSpPr>
            <a:cxnSpLocks/>
          </p:cNvCxnSpPr>
          <p:nvPr/>
        </p:nvCxnSpPr>
        <p:spPr>
          <a:xfrm>
            <a:off x="953157" y="3579357"/>
            <a:ext cx="444935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6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19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FD236B-E545-4F7E-BDA2-FB8CC61A6C7D}"/>
              </a:ext>
            </a:extLst>
          </p:cNvPr>
          <p:cNvSpPr/>
          <p:nvPr/>
        </p:nvSpPr>
        <p:spPr>
          <a:xfrm>
            <a:off x="363691" y="536086"/>
            <a:ext cx="4174753" cy="5867463"/>
          </a:xfrm>
          <a:prstGeom prst="roundRect">
            <a:avLst>
              <a:gd name="adj" fmla="val 189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7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TensorFlow</a:t>
            </a:r>
            <a:r>
              <a:rPr lang="ko-KR" altLang="en-US" sz="1400" dirty="0">
                <a:latin typeface="+mn-ea"/>
              </a:rPr>
              <a:t>의 상위 </a:t>
            </a:r>
            <a:r>
              <a:rPr lang="en-US" altLang="ko-KR" sz="1400" dirty="0">
                <a:latin typeface="+mn-ea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오픈 소스 신경망 라이브러리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합성곱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밀집 등 신경망 구성 설정 및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계산을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간단한 명령어로 쉽게 설계 가능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 전처리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model.add(.Conv2D(</a:t>
            </a:r>
            <a:r>
              <a:rPr lang="ko-KR" altLang="en-US" sz="1400" dirty="0">
                <a:latin typeface="+mn-ea"/>
              </a:rPr>
              <a:t>파라미터 값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합성곱 계산 및 기타 설정을 </a:t>
            </a:r>
            <a:r>
              <a:rPr lang="en-US" altLang="ko-KR" sz="1400" dirty="0">
                <a:latin typeface="+mn-ea"/>
              </a:rPr>
              <a:t>Conv2D()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하나로 쉽게 구성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.MaxPooling2D(2)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- 2x2 size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MaxPooling </a:t>
            </a:r>
            <a:r>
              <a:rPr lang="ko-KR" altLang="en-US" sz="1400" dirty="0">
                <a:latin typeface="+mn-ea"/>
              </a:rPr>
              <a:t>적용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.Flatten() - </a:t>
            </a:r>
            <a:r>
              <a:rPr lang="ko-KR" altLang="en-US" sz="1400" dirty="0">
                <a:latin typeface="+mn-ea"/>
              </a:rPr>
              <a:t>다차원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차원으로 변환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.Dropout('</a:t>
            </a:r>
            <a:r>
              <a:rPr lang="ko-KR" altLang="en-US" sz="1400" dirty="0">
                <a:latin typeface="+mn-ea"/>
              </a:rPr>
              <a:t>비율</a:t>
            </a:r>
            <a:r>
              <a:rPr lang="en-US" altLang="ko-KR" sz="1400" dirty="0">
                <a:latin typeface="+mn-ea"/>
              </a:rPr>
              <a:t>') - </a:t>
            </a:r>
            <a:r>
              <a:rPr lang="ko-KR" altLang="en-US" sz="1400" dirty="0">
                <a:latin typeface="+mn-ea"/>
              </a:rPr>
              <a:t>비율만큼 출력값 상쇄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</a:t>
            </a:r>
            <a:r>
              <a:rPr lang="ko-KR" altLang="en-US" sz="1400" dirty="0">
                <a:latin typeface="+mn-ea"/>
              </a:rPr>
              <a:t>마지막 출력층 </a:t>
            </a:r>
            <a:r>
              <a:rPr lang="en-US" altLang="ko-KR" sz="1400" dirty="0">
                <a:latin typeface="+mn-ea"/>
              </a:rPr>
              <a:t>activation='softmax'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- 5</a:t>
            </a:r>
            <a:r>
              <a:rPr lang="ko-KR" altLang="en-US" sz="1400" dirty="0">
                <a:latin typeface="+mn-ea"/>
              </a:rPr>
              <a:t>개 분류이므로 노드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개중 가장 높은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value</a:t>
            </a:r>
            <a:r>
              <a:rPr lang="ko-KR" altLang="en-US" sz="1400" dirty="0">
                <a:latin typeface="+mn-ea"/>
              </a:rPr>
              <a:t>값을 예측값으로 출력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CD48-A621-41D2-9F77-3DBA4240C6D9}"/>
              </a:ext>
            </a:extLst>
          </p:cNvPr>
          <p:cNvCxnSpPr>
            <a:cxnSpLocks/>
          </p:cNvCxnSpPr>
          <p:nvPr/>
        </p:nvCxnSpPr>
        <p:spPr>
          <a:xfrm>
            <a:off x="436843" y="1432949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F2FD7-4C52-4515-972C-4F4CA27CCFA9}"/>
              </a:ext>
            </a:extLst>
          </p:cNvPr>
          <p:cNvCxnSpPr>
            <a:cxnSpLocks/>
          </p:cNvCxnSpPr>
          <p:nvPr/>
        </p:nvCxnSpPr>
        <p:spPr>
          <a:xfrm>
            <a:off x="436843" y="2798355"/>
            <a:ext cx="340510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818C555-88C2-4570-ADC8-F300CC46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09" y="692120"/>
            <a:ext cx="1888775" cy="6562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8F9020-D9FF-401F-A162-B6BC19A0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11" y="900712"/>
            <a:ext cx="6987298" cy="2354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519B3F-1C34-40F4-BCCC-D4E03A89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11" y="3353918"/>
            <a:ext cx="3556084" cy="28059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EC576D-B367-4905-BE86-C6F8679F4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11" y="692120"/>
            <a:ext cx="2172948" cy="22044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04D969-2D0F-47F0-AC10-D21DD795423C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604756-3C0A-4113-9D8E-88B04651D45D}"/>
              </a:ext>
            </a:extLst>
          </p:cNvPr>
          <p:cNvSpPr txBox="1"/>
          <p:nvPr/>
        </p:nvSpPr>
        <p:spPr>
          <a:xfrm>
            <a:off x="363691" y="-956"/>
            <a:ext cx="712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4.3. </a:t>
            </a:r>
            <a:r>
              <a:rPr lang="ko-KR" altLang="en-US" sz="2400" dirty="0">
                <a:latin typeface="+mj-ea"/>
                <a:ea typeface="+mj-ea"/>
              </a:rPr>
              <a:t>라이브러리 소개 및 활용 </a:t>
            </a:r>
            <a:r>
              <a:rPr lang="en-US" altLang="ko-KR" dirty="0">
                <a:latin typeface="+mj-ea"/>
                <a:ea typeface="+mj-ea"/>
              </a:rPr>
              <a:t>- Keras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663A13-930D-463C-9642-CFC08F879046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25989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76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1723A1-A0D1-4359-B4FD-82A71666FC87}"/>
              </a:ext>
            </a:extLst>
          </p:cNvPr>
          <p:cNvSpPr/>
          <p:nvPr/>
        </p:nvSpPr>
        <p:spPr>
          <a:xfrm>
            <a:off x="1219155" y="0"/>
            <a:ext cx="266437" cy="23045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43886-B9CA-4DA5-89D0-EDEFDC7129C2}"/>
              </a:ext>
            </a:extLst>
          </p:cNvPr>
          <p:cNvSpPr txBox="1"/>
          <p:nvPr/>
        </p:nvSpPr>
        <p:spPr>
          <a:xfrm>
            <a:off x="717423" y="2473825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목 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6F3E60-798F-49BA-B304-7A95535BE3F8}"/>
              </a:ext>
            </a:extLst>
          </p:cNvPr>
          <p:cNvSpPr/>
          <p:nvPr/>
        </p:nvSpPr>
        <p:spPr>
          <a:xfrm>
            <a:off x="2647157" y="1102108"/>
            <a:ext cx="266437" cy="53782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FA13-A8AB-47EB-A8B7-CD7018D6F329}"/>
              </a:ext>
            </a:extLst>
          </p:cNvPr>
          <p:cNvSpPr txBox="1"/>
          <p:nvPr/>
        </p:nvSpPr>
        <p:spPr>
          <a:xfrm>
            <a:off x="3888024" y="362636"/>
            <a:ext cx="441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>
                <a:latin typeface="+mj-ea"/>
                <a:ea typeface="+mj-ea"/>
              </a:rPr>
              <a:t>5 Flower Types Classification</a:t>
            </a:r>
            <a:endParaRPr lang="ko-KR" altLang="en-US" sz="2400" b="1" u="sng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F7C7F-CEE8-4B60-8D68-545E083ED85F}"/>
              </a:ext>
            </a:extLst>
          </p:cNvPr>
          <p:cNvSpPr txBox="1"/>
          <p:nvPr/>
        </p:nvSpPr>
        <p:spPr>
          <a:xfrm>
            <a:off x="3148887" y="1468867"/>
            <a:ext cx="4206601" cy="4460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Project </a:t>
            </a:r>
            <a:r>
              <a:rPr lang="ko-KR" altLang="en-US" sz="1600" b="1" dirty="0"/>
              <a:t>개요 및 </a:t>
            </a:r>
            <a:r>
              <a:rPr lang="en-US" altLang="ko-KR" sz="1600" b="1" dirty="0"/>
              <a:t>Dataset </a:t>
            </a:r>
            <a:r>
              <a:rPr lang="ko-KR" altLang="en-US" sz="1600" b="1" dirty="0"/>
              <a:t>소개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분류</a:t>
            </a:r>
            <a:r>
              <a:rPr lang="en-US" altLang="ko-KR" sz="1600" b="1" dirty="0"/>
              <a:t>(Classification)?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2.1 </a:t>
            </a:r>
            <a:r>
              <a:rPr lang="ko-KR" altLang="en-US" sz="1600" dirty="0"/>
              <a:t>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란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2.2 </a:t>
            </a:r>
            <a:r>
              <a:rPr lang="ko-KR" altLang="en-US" sz="1600" dirty="0"/>
              <a:t>인공신경망에서 </a:t>
            </a:r>
            <a:r>
              <a:rPr lang="en-US" altLang="ko-KR" sz="1600" dirty="0"/>
              <a:t>Image data </a:t>
            </a:r>
            <a:r>
              <a:rPr lang="ko-KR" altLang="en-US" sz="1600" dirty="0"/>
              <a:t>처리 과정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 Project </a:t>
            </a:r>
            <a:r>
              <a:rPr lang="ko-KR" altLang="en-US" sz="1600" b="1" dirty="0"/>
              <a:t>진행 계획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라이브러리 소개 및 활용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4.1 Keras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4.2 openCV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4.3 Numpy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4.4 Matplotlib</a:t>
            </a:r>
          </a:p>
          <a:p>
            <a:pPr>
              <a:lnSpc>
                <a:spcPct val="150000"/>
              </a:lnSpc>
            </a:pPr>
            <a:endParaRPr lang="en-US" altLang="ko-KR" sz="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A429CF-3A28-4523-81AB-783E34FAF5FF}"/>
              </a:ext>
            </a:extLst>
          </p:cNvPr>
          <p:cNvSpPr txBox="1"/>
          <p:nvPr/>
        </p:nvSpPr>
        <p:spPr>
          <a:xfrm>
            <a:off x="7810162" y="1468867"/>
            <a:ext cx="2808782" cy="3184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5. Project </a:t>
            </a:r>
            <a:r>
              <a:rPr lang="ko-KR" altLang="en-US" sz="1600" b="1" dirty="0"/>
              <a:t>진행 과정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5.1 </a:t>
            </a:r>
            <a:r>
              <a:rPr lang="ko-KR" altLang="en-US" sz="1600" dirty="0"/>
              <a:t>합성곱 층 필터 수 결정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5.2 </a:t>
            </a:r>
            <a:r>
              <a:rPr lang="ko-KR" altLang="en-US" sz="1600" dirty="0"/>
              <a:t>밀집 층 노드 수 결정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5.3 </a:t>
            </a:r>
            <a:r>
              <a:rPr lang="ko-KR" altLang="en-US" sz="1600" dirty="0"/>
              <a:t>합성곱 층 수 결정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5.4 </a:t>
            </a:r>
            <a:r>
              <a:rPr lang="ko-KR" altLang="en-US" sz="1600" dirty="0"/>
              <a:t>밀집 층 수 결정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5.5 Hyperparameter </a:t>
            </a:r>
            <a:r>
              <a:rPr lang="ko-KR" altLang="en-US" sz="1600" dirty="0"/>
              <a:t>조정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5.6 </a:t>
            </a:r>
            <a:r>
              <a:rPr lang="ko-KR" altLang="en-US" sz="1600" dirty="0"/>
              <a:t>최종 신경망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/>
              <a:t>결과 및 고찰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25363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20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4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5. Project </a:t>
            </a:r>
            <a:r>
              <a:rPr lang="ko-KR" altLang="en-US" sz="3200" dirty="0">
                <a:latin typeface="+mj-ea"/>
                <a:ea typeface="+mj-ea"/>
              </a:rPr>
              <a:t>진행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A5AFF-56D4-464D-8D50-6DFD2E625FE2}"/>
              </a:ext>
            </a:extLst>
          </p:cNvPr>
          <p:cNvSpPr/>
          <p:nvPr/>
        </p:nvSpPr>
        <p:spPr>
          <a:xfrm>
            <a:off x="4190434" y="3311700"/>
            <a:ext cx="8017761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D5A4A-DCC2-4DBD-8174-753AA5E3079C}"/>
              </a:ext>
            </a:extLst>
          </p:cNvPr>
          <p:cNvSpPr txBox="1"/>
          <p:nvPr/>
        </p:nvSpPr>
        <p:spPr>
          <a:xfrm>
            <a:off x="4742695" y="3546299"/>
            <a:ext cx="2706608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5.1 </a:t>
            </a:r>
            <a:r>
              <a:rPr lang="ko-KR" altLang="en-US" sz="1600" dirty="0">
                <a:latin typeface="+mj-ea"/>
                <a:ea typeface="+mj-ea"/>
              </a:rPr>
              <a:t>합성곱 층 필터 수 결정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5.2 </a:t>
            </a:r>
            <a:r>
              <a:rPr lang="ko-KR" altLang="en-US" sz="1600" dirty="0">
                <a:latin typeface="+mj-ea"/>
                <a:ea typeface="+mj-ea"/>
              </a:rPr>
              <a:t>밀집 층 노드 수 결정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5.3 </a:t>
            </a:r>
            <a:r>
              <a:rPr lang="ko-KR" altLang="en-US" sz="1600" dirty="0">
                <a:latin typeface="+mj-ea"/>
                <a:ea typeface="+mj-ea"/>
              </a:rPr>
              <a:t>합성곱 층 수 결정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5.4 </a:t>
            </a:r>
            <a:r>
              <a:rPr lang="ko-KR" altLang="en-US" sz="1600" dirty="0">
                <a:latin typeface="+mj-ea"/>
                <a:ea typeface="+mj-ea"/>
              </a:rPr>
              <a:t>밀집 층 수 결정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5.5 Hyperparameter </a:t>
            </a:r>
            <a:r>
              <a:rPr lang="ko-KR" altLang="en-US" sz="1600" dirty="0">
                <a:latin typeface="+mj-ea"/>
                <a:ea typeface="+mj-ea"/>
              </a:rPr>
              <a:t>조정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5.6 </a:t>
            </a:r>
            <a:r>
              <a:rPr lang="ko-KR" altLang="en-US" sz="1600" dirty="0">
                <a:latin typeface="+mj-ea"/>
                <a:ea typeface="+mj-ea"/>
              </a:rPr>
              <a:t>최종 신경망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2A1125-8616-4197-AF80-8C82CFD6AB6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DBFF9-7996-44D1-8564-57F62EBB400D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E9C46-ADDE-4B7E-A1F6-600AB49D6783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3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21</a:t>
            </a:fld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556166" y="1240970"/>
            <a:ext cx="3488967" cy="437605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u="sng" dirty="0">
                <a:latin typeface="+mn-ea"/>
              </a:rPr>
              <a:t>Dataset</a:t>
            </a:r>
            <a:r>
              <a:rPr lang="ko-KR" altLang="en-US" sz="1400" b="1" u="sng" dirty="0">
                <a:latin typeface="+mn-ea"/>
              </a:rPr>
              <a:t> 나누기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훈련 </a:t>
            </a:r>
            <a:r>
              <a:rPr lang="en-US" altLang="ko-KR" sz="1400" dirty="0">
                <a:latin typeface="+mn-ea"/>
              </a:rPr>
              <a:t>Data = 765 x 5 = 3825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검증 </a:t>
            </a:r>
            <a:r>
              <a:rPr lang="en-US" altLang="ko-KR" sz="1400" dirty="0">
                <a:latin typeface="+mn-ea"/>
              </a:rPr>
              <a:t>Data = 135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675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테스트 </a:t>
            </a:r>
            <a:r>
              <a:rPr lang="en-US" altLang="ko-KR" sz="1400" dirty="0">
                <a:latin typeface="+mn-ea"/>
              </a:rPr>
              <a:t>Data = 100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 = 500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▣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3825 + 675 + 500 = 5000 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281487E-73E6-4AD6-B320-F2CAED89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52497"/>
              </p:ext>
            </p:extLst>
          </p:nvPr>
        </p:nvGraphicFramePr>
        <p:xfrm>
          <a:off x="4646677" y="574090"/>
          <a:ext cx="7082776" cy="5709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1123">
                  <a:extLst>
                    <a:ext uri="{9D8B030D-6E8A-4147-A177-3AD203B41FA5}">
                      <a16:colId xmlns:a16="http://schemas.microsoft.com/office/drawing/2014/main" val="700577735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24124172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64188"/>
                    </a:ext>
                  </a:extLst>
                </a:gridCol>
                <a:gridCol w="2922910">
                  <a:extLst>
                    <a:ext uri="{9D8B030D-6E8A-4147-A177-3AD203B41FA5}">
                      <a16:colId xmlns:a16="http://schemas.microsoft.com/office/drawing/2014/main" val="3100889462"/>
                    </a:ext>
                  </a:extLst>
                </a:gridCol>
              </a:tblGrid>
              <a:tr h="349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과정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통제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22951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필터 수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32 / 64 / 128 / 256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노드 수 </a:t>
                      </a:r>
                      <a:r>
                        <a:rPr lang="en-US" altLang="ko-KR" sz="1400" dirty="0"/>
                        <a:t>= 50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47160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노드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25 / 50 / 100 / 200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13777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3 / 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82898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밀집층 층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2 /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3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155490"/>
                  </a:ext>
                </a:extLst>
              </a:tr>
              <a:tr h="627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은닉층의 필터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노드 수와 층 수들이 정해져 대략적인 신경망 구조의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학습 결과를 본 후 </a:t>
                      </a:r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값 조정</a:t>
                      </a:r>
                      <a:r>
                        <a:rPr lang="en-US" altLang="ko-KR" sz="1400" dirty="0"/>
                        <a:t>(detail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099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E5BB1A-A284-4144-B53D-55BCF45C261E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07AF1-B680-4389-AF42-4C241FB2AC41}"/>
              </a:ext>
            </a:extLst>
          </p:cNvPr>
          <p:cNvSpPr txBox="1"/>
          <p:nvPr/>
        </p:nvSpPr>
        <p:spPr>
          <a:xfrm>
            <a:off x="363691" y="-956"/>
            <a:ext cx="421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 </a:t>
            </a:r>
            <a:r>
              <a:rPr lang="ko-KR" altLang="en-US" sz="2400" dirty="0">
                <a:latin typeface="+mj-ea"/>
                <a:ea typeface="+mj-ea"/>
              </a:rPr>
              <a:t>합성곱 층 필터 수 결정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AF7545-C858-43DB-BBED-19AFD169CD6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583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8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22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421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 </a:t>
            </a:r>
            <a:r>
              <a:rPr lang="ko-KR" altLang="en-US" sz="2400" dirty="0">
                <a:latin typeface="+mj-ea"/>
                <a:ea typeface="+mj-ea"/>
              </a:rPr>
              <a:t>합성곱 층 필터 수 결정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583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F5B946DF-D73E-40EA-9D5E-18A498D3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76427"/>
              </p:ext>
            </p:extLst>
          </p:nvPr>
        </p:nvGraphicFramePr>
        <p:xfrm>
          <a:off x="4235472" y="1654841"/>
          <a:ext cx="7274146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788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224179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224179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pic>
        <p:nvPicPr>
          <p:cNvPr id="85" name="그림 84">
            <a:extLst>
              <a:ext uri="{FF2B5EF4-FFF2-40B4-BE49-F238E27FC236}">
                <a16:creationId xmlns:a16="http://schemas.microsoft.com/office/drawing/2014/main" id="{1DDE0FB7-1475-4E2F-A30B-C0B595A1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00" y="1733415"/>
            <a:ext cx="2513378" cy="189408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0927ABA5-8115-411B-A404-B5EEFC89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686" y="1749354"/>
            <a:ext cx="2502512" cy="1894086"/>
          </a:xfrm>
          <a:prstGeom prst="rect">
            <a:avLst/>
          </a:prstGeom>
        </p:spPr>
      </p:pic>
      <p:graphicFrame>
        <p:nvGraphicFramePr>
          <p:cNvPr id="94" name="표 90">
            <a:extLst>
              <a:ext uri="{FF2B5EF4-FFF2-40B4-BE49-F238E27FC236}">
                <a16:creationId xmlns:a16="http://schemas.microsoft.com/office/drawing/2014/main" id="{C48BBB0F-004A-44DC-AAAC-55502634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819488"/>
              </p:ext>
            </p:extLst>
          </p:nvPr>
        </p:nvGraphicFramePr>
        <p:xfrm>
          <a:off x="4235472" y="4029984"/>
          <a:ext cx="7274146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788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224179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224179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EB5B7CB6-8805-4E10-99BD-18B53D14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673" y="4103086"/>
            <a:ext cx="2523670" cy="190823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E32C9BD9-3569-42B3-9D55-CCDE67C7F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839" y="4135294"/>
            <a:ext cx="2473359" cy="1918860"/>
          </a:xfrm>
          <a:prstGeom prst="rect">
            <a:avLst/>
          </a:prstGeom>
        </p:spPr>
      </p:pic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51B2139-1C3B-47CD-9438-E1B0FCE27EF3}"/>
              </a:ext>
            </a:extLst>
          </p:cNvPr>
          <p:cNvCxnSpPr/>
          <p:nvPr/>
        </p:nvCxnSpPr>
        <p:spPr>
          <a:xfrm>
            <a:off x="5734967" y="2280592"/>
            <a:ext cx="0" cy="1134987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2DAB25C-9122-459C-A854-50FF5D2B0CE5}"/>
              </a:ext>
            </a:extLst>
          </p:cNvPr>
          <p:cNvCxnSpPr/>
          <p:nvPr/>
        </p:nvCxnSpPr>
        <p:spPr>
          <a:xfrm>
            <a:off x="8880940" y="1918575"/>
            <a:ext cx="0" cy="15106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32E7954-CBBD-48E6-81B3-37AB92081277}"/>
              </a:ext>
            </a:extLst>
          </p:cNvPr>
          <p:cNvCxnSpPr/>
          <p:nvPr/>
        </p:nvCxnSpPr>
        <p:spPr>
          <a:xfrm>
            <a:off x="5996229" y="4292234"/>
            <a:ext cx="0" cy="15106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0B857D9-3D22-4A1B-8013-16BBF303F650}"/>
              </a:ext>
            </a:extLst>
          </p:cNvPr>
          <p:cNvCxnSpPr/>
          <p:nvPr/>
        </p:nvCxnSpPr>
        <p:spPr>
          <a:xfrm>
            <a:off x="8870057" y="4324891"/>
            <a:ext cx="0" cy="15106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74E526-1463-4CFD-B1CD-CA1D3E6D38EC}"/>
              </a:ext>
            </a:extLst>
          </p:cNvPr>
          <p:cNvGrpSpPr/>
          <p:nvPr/>
        </p:nvGrpSpPr>
        <p:grpSpPr>
          <a:xfrm>
            <a:off x="4903776" y="736202"/>
            <a:ext cx="5981804" cy="733220"/>
            <a:chOff x="5258756" y="503609"/>
            <a:chExt cx="5981804" cy="73322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9653963-B1A3-4B3C-BA2C-A3136BEB4DFF}"/>
                </a:ext>
              </a:extLst>
            </p:cNvPr>
            <p:cNvGrpSpPr/>
            <p:nvPr/>
          </p:nvGrpSpPr>
          <p:grpSpPr>
            <a:xfrm>
              <a:off x="5425435" y="617513"/>
              <a:ext cx="5697564" cy="584775"/>
              <a:chOff x="6373330" y="5691335"/>
              <a:chExt cx="5697564" cy="584775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5DD64E-89D2-4CE3-ADBC-D5A4E1F873E0}"/>
                  </a:ext>
                </a:extLst>
              </p:cNvPr>
              <p:cNvSpPr txBox="1"/>
              <p:nvPr/>
            </p:nvSpPr>
            <p:spPr>
              <a:xfrm>
                <a:off x="6373330" y="5691335"/>
                <a:ext cx="14462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u="sng" dirty="0"/>
                  <a:t>첫 </a:t>
                </a:r>
                <a:r>
                  <a:rPr lang="en-US" altLang="ko-KR" sz="1600" u="sng" dirty="0"/>
                  <a:t>epoch</a:t>
                </a:r>
                <a:r>
                  <a:rPr lang="ko-KR" altLang="en-US" sz="1600" u="sng" dirty="0"/>
                  <a:t>부터</a:t>
                </a:r>
                <a:endParaRPr lang="en-US" altLang="ko-KR" sz="1600" u="sng" dirty="0"/>
              </a:p>
              <a:p>
                <a:pPr algn="ctr"/>
                <a:r>
                  <a:rPr lang="ko-KR" altLang="en-US" sz="1600" u="sng" dirty="0"/>
                  <a:t>과대적합</a:t>
                </a:r>
                <a:endParaRPr lang="en-US" altLang="ko-KR" sz="1600" u="sng" dirty="0"/>
              </a:p>
            </p:txBody>
          </p:sp>
          <p:sp>
            <p:nvSpPr>
              <p:cNvPr id="98" name="화살표: 오른쪽 97">
                <a:extLst>
                  <a:ext uri="{FF2B5EF4-FFF2-40B4-BE49-F238E27FC236}">
                    <a16:creationId xmlns:a16="http://schemas.microsoft.com/office/drawing/2014/main" id="{DDCB45B4-2190-40AF-AB70-C52BA36BF1EA}"/>
                  </a:ext>
                </a:extLst>
              </p:cNvPr>
              <p:cNvSpPr/>
              <p:nvPr/>
            </p:nvSpPr>
            <p:spPr>
              <a:xfrm>
                <a:off x="7874611" y="5886771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E1A8F9-F136-4827-AC4A-3EE624E65545}"/>
                  </a:ext>
                </a:extLst>
              </p:cNvPr>
              <p:cNvSpPr txBox="1"/>
              <p:nvPr/>
            </p:nvSpPr>
            <p:spPr>
              <a:xfrm>
                <a:off x="8243845" y="5787236"/>
                <a:ext cx="1582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학습 </a:t>
                </a:r>
                <a:r>
                  <a:rPr lang="en-US" altLang="ko-KR" sz="1600" dirty="0"/>
                  <a:t>Data </a:t>
                </a:r>
                <a:r>
                  <a:rPr lang="ko-KR" altLang="en-US" sz="1600" dirty="0"/>
                  <a:t>부족</a:t>
                </a:r>
              </a:p>
            </p:txBody>
          </p:sp>
          <p:sp>
            <p:nvSpPr>
              <p:cNvPr id="100" name="화살표: 오른쪽 99">
                <a:extLst>
                  <a:ext uri="{FF2B5EF4-FFF2-40B4-BE49-F238E27FC236}">
                    <a16:creationId xmlns:a16="http://schemas.microsoft.com/office/drawing/2014/main" id="{BB2AEB2F-DA55-4C1B-9AED-B2F1D0DF6C2F}"/>
                  </a:ext>
                </a:extLst>
              </p:cNvPr>
              <p:cNvSpPr/>
              <p:nvPr/>
            </p:nvSpPr>
            <p:spPr>
              <a:xfrm>
                <a:off x="9936432" y="5885929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3A3E5C1-A863-4F29-A7DA-2F7BE1494FFB}"/>
                  </a:ext>
                </a:extLst>
              </p:cNvPr>
              <p:cNvSpPr txBox="1"/>
              <p:nvPr/>
            </p:nvSpPr>
            <p:spPr>
              <a:xfrm>
                <a:off x="10305666" y="5787236"/>
                <a:ext cx="17652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이미지 증강 결정</a:t>
                </a:r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C1C788A-1E9F-40D9-B765-B3E6B4E8C711}"/>
                </a:ext>
              </a:extLst>
            </p:cNvPr>
            <p:cNvSpPr/>
            <p:nvPr/>
          </p:nvSpPr>
          <p:spPr>
            <a:xfrm>
              <a:off x="5258756" y="503609"/>
              <a:ext cx="5981804" cy="733220"/>
            </a:xfrm>
            <a:prstGeom prst="roundRect">
              <a:avLst>
                <a:gd name="adj" fmla="val 646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400" dirty="0">
                <a:latin typeface="+mn-ea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D19BF84-34B1-4EC9-AA36-7D81565BA6D8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5BD55C-0693-4829-AC29-CAF9FD409B29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740C51-69CD-4437-A6C3-1A551F680234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F7DB85-2613-4BEC-8D4B-792B43E48DED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b="1" dirty="0">
                <a:highlight>
                  <a:srgbClr val="FF0000"/>
                </a:highlight>
              </a:rPr>
              <a:t>X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D6E54D-B086-4AE7-B8A5-B8CB494EFA15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E3FCCC-4CE6-467A-89E2-3CA180AD22E1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2C4128-9647-4347-8DE6-D7B7556C6350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(50)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CE29F8-FDF5-4321-84B5-97C00DA696D5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E93B68-FF0E-4936-BA0C-ADB1FAD5F548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C6B2145-33FD-4501-812F-52B24C7621A5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294694-4C45-4C6D-B40B-4A71C5FFE6D2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12DF3304-94A5-42D1-B35C-0F7092457760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961244BC-50D3-4D62-9FBA-54A059C7654A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아래쪽 85">
            <a:extLst>
              <a:ext uri="{FF2B5EF4-FFF2-40B4-BE49-F238E27FC236}">
                <a16:creationId xmlns:a16="http://schemas.microsoft.com/office/drawing/2014/main" id="{38F1293F-CEC2-4ADA-AB61-AEEF09C74EF3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033F3CCD-76B1-49D4-93F1-2DBABD0D04F6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481B5CB-4E6F-4CE0-A3CC-CD464E251A76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C20A62E-B6D1-48FE-BE07-86083EB4497F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DC40AD8-9DBE-4BBA-95F1-326B3BC6C784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600A6E0-A350-4C73-A2E4-EFF6408E2A19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FEF9D30-11A8-448A-92D5-E5B9939DD63E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AEDD132-93BF-4F26-80F0-CFA7B01A3DAC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36D8F8-60D7-401E-B9D1-1AF2DE48F37B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06BFDA3-8B13-4ADE-A438-EA8862F578B6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0CE2AB6-5B3F-4CD0-8988-D818C59A6897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DA9986F-8155-4DB0-9CDA-4AF8A5D43B8D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0242DBB-BE5A-4063-B528-DB52D3D0CDCD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B981EAC-476F-482F-B0DB-AFE4A4793B0F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451574-9906-426A-8257-FEAED165F023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A0D0E8-F650-48ED-A237-6329A6465337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B56726C-08D0-4980-876D-38F1D97D818F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08CB48-D7B9-44EF-8E51-62F72E62B183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FFE550B-1BBE-4F13-B5E2-E041D4A335DC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1880CC5-D1FA-47F4-9BDA-7D36FBFA7126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C1CE5DB-190D-40B4-8C3B-7CD0E455E5CC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1632B21-96A8-4B62-8B04-3808CFD05073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999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23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 </a:t>
            </a:r>
            <a:r>
              <a:rPr lang="ko-KR" altLang="en-US" sz="2400" dirty="0">
                <a:latin typeface="+mj-ea"/>
                <a:ea typeface="+mj-ea"/>
              </a:rPr>
              <a:t>합성곱 층 필터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66286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BEB17F-96E6-4712-9997-101418E7A339}"/>
              </a:ext>
            </a:extLst>
          </p:cNvPr>
          <p:cNvGrpSpPr/>
          <p:nvPr/>
        </p:nvGrpSpPr>
        <p:grpSpPr>
          <a:xfrm>
            <a:off x="6426085" y="922657"/>
            <a:ext cx="5476439" cy="4957553"/>
            <a:chOff x="996296" y="1148246"/>
            <a:chExt cx="5182323" cy="44379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5335EE-4437-4DF6-926F-6E5CABEF3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132"/>
            <a:stretch/>
          </p:blipFill>
          <p:spPr>
            <a:xfrm>
              <a:off x="996296" y="1148246"/>
              <a:ext cx="5182323" cy="28197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D574B5D-60A9-46DA-8AC2-67E0FD4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96" y="3957154"/>
              <a:ext cx="5182323" cy="1629002"/>
            </a:xfrm>
            <a:prstGeom prst="rect">
              <a:avLst/>
            </a:prstGeom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F2AEC8D-7D1B-4F3E-81F5-D2DFBDA434D4}"/>
              </a:ext>
            </a:extLst>
          </p:cNvPr>
          <p:cNvSpPr/>
          <p:nvPr/>
        </p:nvSpPr>
        <p:spPr>
          <a:xfrm>
            <a:off x="289476" y="565353"/>
            <a:ext cx="5806524" cy="5672162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u="sng" dirty="0" err="1">
                <a:latin typeface="+mn-ea"/>
              </a:rPr>
              <a:t>ImageDataGenerator</a:t>
            </a:r>
            <a:r>
              <a:rPr lang="en-US" altLang="ko-KR" sz="1400" b="1" u="sng" dirty="0">
                <a:latin typeface="+mn-ea"/>
              </a:rPr>
              <a:t>() - </a:t>
            </a:r>
            <a:r>
              <a:rPr lang="en-US" altLang="ko-KR" sz="1400" b="1" u="sng" dirty="0" err="1">
                <a:latin typeface="+mn-ea"/>
              </a:rPr>
              <a:t>keras</a:t>
            </a:r>
            <a:r>
              <a:rPr lang="ko-KR" altLang="en-US" sz="1400" b="1" u="sng" dirty="0">
                <a:latin typeface="+mn-ea"/>
              </a:rPr>
              <a:t> 제공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 전처리 시 </a:t>
            </a:r>
            <a:r>
              <a:rPr lang="en-US" altLang="ko-KR" sz="1400" dirty="0">
                <a:latin typeface="+mn-ea"/>
              </a:rPr>
              <a:t>resize(openCV), </a:t>
            </a:r>
            <a:r>
              <a:rPr lang="ko-KR" altLang="en-US" sz="1400" dirty="0">
                <a:latin typeface="+mn-ea"/>
              </a:rPr>
              <a:t>배열 생성</a:t>
            </a:r>
            <a:r>
              <a:rPr lang="en-US" altLang="ko-KR" sz="1400" dirty="0">
                <a:latin typeface="+mn-ea"/>
              </a:rPr>
              <a:t>(Numpy), </a:t>
            </a:r>
            <a:r>
              <a:rPr lang="ko-KR" altLang="en-US" sz="1400" dirty="0">
                <a:latin typeface="+mn-ea"/>
              </a:rPr>
              <a:t>정규화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(Image Data/255)</a:t>
            </a:r>
            <a:r>
              <a:rPr lang="ko-KR" altLang="en-US" sz="1400" dirty="0">
                <a:latin typeface="+mn-ea"/>
              </a:rPr>
              <a:t>를 각각 따로 했던 작업을 한꺼번에 설정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labeling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폴더명 오름차순 순으로 자동으로 생성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(</a:t>
            </a:r>
            <a:r>
              <a:rPr lang="ko-KR" altLang="en-US" sz="1400" dirty="0">
                <a:latin typeface="+mn-ea"/>
              </a:rPr>
              <a:t>단</a:t>
            </a:r>
            <a:r>
              <a:rPr lang="en-US" altLang="ko-KR" sz="1400" dirty="0">
                <a:latin typeface="+mn-ea"/>
              </a:rPr>
              <a:t>, one-hot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encoding</a:t>
            </a:r>
            <a:r>
              <a:rPr lang="ko-KR" altLang="en-US" sz="1400" dirty="0">
                <a:latin typeface="+mn-ea"/>
              </a:rPr>
              <a:t> 적용됨 </a:t>
            </a:r>
            <a:r>
              <a:rPr lang="en-US" altLang="ko-KR" sz="1400" dirty="0">
                <a:latin typeface="+mn-ea"/>
              </a:rPr>
              <a:t>=&gt; loss='categorical_crossentropy')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ImageDataGenerator()</a:t>
            </a:r>
            <a:r>
              <a:rPr lang="ko-KR" altLang="en-US" sz="1400" dirty="0">
                <a:latin typeface="+mn-ea"/>
              </a:rPr>
              <a:t> 객체를 생성 시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이미지 증강 관련 설정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설정 값은 신경망 모델 학습 시 한 </a:t>
            </a:r>
            <a:r>
              <a:rPr lang="en-US" altLang="ko-KR" sz="1400" dirty="0">
                <a:latin typeface="+mn-ea"/>
              </a:rPr>
              <a:t>epoch</a:t>
            </a:r>
            <a:r>
              <a:rPr lang="ko-KR" altLang="en-US" sz="1400" dirty="0">
                <a:latin typeface="+mn-ea"/>
              </a:rPr>
              <a:t> 당 하나의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설정 값 수만큼 증강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①</a:t>
            </a:r>
            <a:r>
              <a:rPr lang="en-US" altLang="ko-KR" sz="1400" dirty="0">
                <a:latin typeface="+mn-ea"/>
              </a:rPr>
              <a:t> rotation_range = 180  :  0~180</a:t>
            </a:r>
            <a:r>
              <a:rPr lang="ko-KR" altLang="en-US" sz="1400" dirty="0">
                <a:latin typeface="+mn-ea"/>
              </a:rPr>
              <a:t>도 무작위 회전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② </a:t>
            </a:r>
            <a:r>
              <a:rPr lang="en-US" altLang="ko-KR" sz="1400" dirty="0">
                <a:latin typeface="+mn-ea"/>
              </a:rPr>
              <a:t>width_shift_range = 0.4  :  </a:t>
            </a:r>
            <a:r>
              <a:rPr lang="ko-KR" altLang="en-US" sz="1400" dirty="0">
                <a:latin typeface="+mn-ea"/>
              </a:rPr>
              <a:t>가로 방향으로 </a:t>
            </a:r>
            <a:r>
              <a:rPr lang="en-US" altLang="ko-KR" sz="1400" dirty="0">
                <a:latin typeface="+mn-ea"/>
              </a:rPr>
              <a:t>40% </a:t>
            </a:r>
            <a:r>
              <a:rPr lang="ko-KR" altLang="en-US" sz="1400" dirty="0">
                <a:latin typeface="+mn-ea"/>
              </a:rPr>
              <a:t>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무작위 이동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③ </a:t>
            </a:r>
            <a:r>
              <a:rPr lang="en-US" altLang="ko-KR" sz="1400" dirty="0">
                <a:latin typeface="+mn-ea"/>
              </a:rPr>
              <a:t>height_shift_range = 0.4  : </a:t>
            </a:r>
            <a:r>
              <a:rPr lang="ko-KR" altLang="en-US" sz="1400" dirty="0">
                <a:latin typeface="+mn-ea"/>
              </a:rPr>
              <a:t>세로 방향으로 </a:t>
            </a:r>
            <a:r>
              <a:rPr lang="en-US" altLang="ko-KR" sz="1400" dirty="0">
                <a:latin typeface="+mn-ea"/>
              </a:rPr>
              <a:t>40% </a:t>
            </a:r>
            <a:r>
              <a:rPr lang="ko-KR" altLang="en-US" sz="1400" dirty="0">
                <a:latin typeface="+mn-ea"/>
              </a:rPr>
              <a:t>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무작위 이동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④ </a:t>
            </a:r>
            <a:r>
              <a:rPr lang="en-US" altLang="ko-KR" sz="1400" dirty="0">
                <a:latin typeface="+mn-ea"/>
              </a:rPr>
              <a:t>shear_range = 0.4  :  </a:t>
            </a:r>
            <a:r>
              <a:rPr lang="ko-KR" altLang="en-US" sz="1400" dirty="0">
                <a:latin typeface="+mn-ea"/>
              </a:rPr>
              <a:t>임의 축으로 </a:t>
            </a:r>
            <a:r>
              <a:rPr lang="en-US" altLang="ko-KR" sz="1400" dirty="0">
                <a:latin typeface="+mn-ea"/>
              </a:rPr>
              <a:t>40% </a:t>
            </a:r>
            <a:r>
              <a:rPr lang="ko-KR" altLang="en-US" sz="1400" dirty="0">
                <a:latin typeface="+mn-ea"/>
              </a:rPr>
              <a:t>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무작위 기울임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⑥ </a:t>
            </a:r>
            <a:r>
              <a:rPr lang="en-US" altLang="ko-KR" sz="1400" dirty="0">
                <a:latin typeface="+mn-ea"/>
              </a:rPr>
              <a:t>zoom_range = 0.4  :  40% </a:t>
            </a:r>
            <a:r>
              <a:rPr lang="ko-KR" altLang="en-US" sz="1400" dirty="0">
                <a:latin typeface="+mn-ea"/>
              </a:rPr>
              <a:t>무작위 </a:t>
            </a:r>
            <a:r>
              <a:rPr lang="en-US" altLang="ko-KR" sz="1400" dirty="0">
                <a:latin typeface="+mn-ea"/>
              </a:rPr>
              <a:t>zoom in/out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⑦ horizontal_flip = True  :  </a:t>
            </a:r>
            <a:r>
              <a:rPr lang="ko-KR" altLang="en-US" sz="1400" dirty="0">
                <a:latin typeface="+mn-ea"/>
              </a:rPr>
              <a:t>좌우 반전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⑧ </a:t>
            </a:r>
            <a:r>
              <a:rPr lang="en-US" altLang="ko-KR" sz="1400" dirty="0">
                <a:latin typeface="+mn-ea"/>
              </a:rPr>
              <a:t>vertical_flip = True  :  </a:t>
            </a:r>
            <a:r>
              <a:rPr lang="ko-KR" altLang="en-US" sz="1400" dirty="0">
                <a:latin typeface="+mn-ea"/>
              </a:rPr>
              <a:t>상하 반전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증강 관련 </a:t>
            </a:r>
            <a:r>
              <a:rPr lang="en-US" altLang="ko-KR" sz="1400" dirty="0">
                <a:latin typeface="+mn-ea"/>
              </a:rPr>
              <a:t>8</a:t>
            </a:r>
            <a:r>
              <a:rPr lang="ko-KR" altLang="en-US" sz="1400" dirty="0">
                <a:latin typeface="+mn-ea"/>
              </a:rPr>
              <a:t>가지 옵션 설정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data </a:t>
            </a:r>
            <a:r>
              <a:rPr lang="ko-KR" altLang="en-US" sz="1400" dirty="0">
                <a:latin typeface="+mn-ea"/>
              </a:rPr>
              <a:t>수 </a:t>
            </a:r>
            <a:r>
              <a:rPr lang="en-US" altLang="ko-KR" sz="1400" dirty="0">
                <a:latin typeface="+mn-ea"/>
              </a:rPr>
              <a:t>= </a:t>
            </a:r>
            <a:r>
              <a:rPr lang="ko-KR" altLang="en-US" sz="1400" dirty="0">
                <a:latin typeface="+mn-ea"/>
              </a:rPr>
              <a:t>원본 </a:t>
            </a:r>
            <a:r>
              <a:rPr lang="en-US" altLang="ko-KR" sz="1400" dirty="0">
                <a:latin typeface="+mn-ea"/>
              </a:rPr>
              <a:t>data </a:t>
            </a:r>
            <a:r>
              <a:rPr lang="ko-KR" altLang="en-US" sz="1400" dirty="0">
                <a:latin typeface="+mn-ea"/>
              </a:rPr>
              <a:t>수 </a:t>
            </a:r>
            <a:r>
              <a:rPr lang="en-US" altLang="ko-KR" sz="1400" dirty="0">
                <a:latin typeface="+mn-ea"/>
              </a:rPr>
              <a:t>x </a:t>
            </a:r>
            <a:r>
              <a:rPr lang="ko-KR" altLang="en-US" sz="1400" dirty="0">
                <a:latin typeface="+mn-ea"/>
              </a:rPr>
              <a:t>옵션 수 </a:t>
            </a:r>
            <a:r>
              <a:rPr lang="en-US" altLang="ko-KR" sz="1400" dirty="0">
                <a:latin typeface="+mn-ea"/>
              </a:rPr>
              <a:t>x epoch </a:t>
            </a:r>
            <a:r>
              <a:rPr lang="ko-KR" altLang="en-US" sz="1400" dirty="0">
                <a:latin typeface="+mn-ea"/>
              </a:rPr>
              <a:t>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  data </a:t>
            </a:r>
            <a:r>
              <a:rPr lang="ko-KR" altLang="en-US" sz="1400" dirty="0">
                <a:latin typeface="+mn-ea"/>
              </a:rPr>
              <a:t>수 </a:t>
            </a:r>
            <a:r>
              <a:rPr lang="en-US" altLang="ko-KR" sz="1400" dirty="0">
                <a:latin typeface="+mn-ea"/>
              </a:rPr>
              <a:t>= 3825 x 8 x 15 = 459000</a:t>
            </a:r>
            <a:r>
              <a:rPr lang="ko-KR" altLang="en-US" sz="1400" dirty="0">
                <a:latin typeface="+mn-ea"/>
              </a:rPr>
              <a:t>개 </a:t>
            </a:r>
            <a:r>
              <a:rPr lang="en-US" altLang="ko-KR" sz="1400" dirty="0">
                <a:latin typeface="+mn-ea"/>
              </a:rPr>
              <a:t>data </a:t>
            </a:r>
            <a:r>
              <a:rPr lang="ko-KR" altLang="en-US" sz="1400" dirty="0">
                <a:latin typeface="+mn-ea"/>
              </a:rPr>
              <a:t>생성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22AB20-3A29-4411-BB60-C735481D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30" y="653272"/>
            <a:ext cx="5473735" cy="2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 </a:t>
            </a:r>
            <a:r>
              <a:rPr lang="ko-KR" altLang="en-US" sz="2400" dirty="0">
                <a:latin typeface="+mj-ea"/>
                <a:ea typeface="+mj-ea"/>
              </a:rPr>
              <a:t>합성곱 층 필터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6543E9B-A85E-4B62-9D7A-60FEFCC94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85415"/>
              </p:ext>
            </p:extLst>
          </p:nvPr>
        </p:nvGraphicFramePr>
        <p:xfrm>
          <a:off x="499620" y="707146"/>
          <a:ext cx="11192760" cy="55604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96380">
                  <a:extLst>
                    <a:ext uri="{9D8B030D-6E8A-4147-A177-3AD203B41FA5}">
                      <a16:colId xmlns:a16="http://schemas.microsoft.com/office/drawing/2014/main" val="576843133"/>
                    </a:ext>
                  </a:extLst>
                </a:gridCol>
                <a:gridCol w="5596380">
                  <a:extLst>
                    <a:ext uri="{9D8B030D-6E8A-4147-A177-3AD203B41FA5}">
                      <a16:colId xmlns:a16="http://schemas.microsoft.com/office/drawing/2014/main" val="1681449247"/>
                    </a:ext>
                  </a:extLst>
                </a:gridCol>
              </a:tblGrid>
              <a:tr h="2780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109036"/>
                  </a:ext>
                </a:extLst>
              </a:tr>
              <a:tr h="2780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983643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95A7185-F8E1-4812-B623-4E23590A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0" y="1129780"/>
            <a:ext cx="2184297" cy="1571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92367E-216B-4716-A69A-2FE617D8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70" y="1129780"/>
            <a:ext cx="1584494" cy="157155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374F7F-E600-4722-97A0-EF25C4ACAE3A}"/>
              </a:ext>
            </a:extLst>
          </p:cNvPr>
          <p:cNvSpPr txBox="1"/>
          <p:nvPr/>
        </p:nvSpPr>
        <p:spPr>
          <a:xfrm>
            <a:off x="1239843" y="2773891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원본 </a:t>
            </a:r>
            <a:r>
              <a:rPr lang="en-US" altLang="ko-KR" sz="1400" u="sng" dirty="0"/>
              <a:t>380x290</a:t>
            </a:r>
            <a:endParaRPr lang="ko-KR" altLang="en-US" sz="14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8EFA6-58C0-4EE2-A50C-C9E558758B2D}"/>
              </a:ext>
            </a:extLst>
          </p:cNvPr>
          <p:cNvSpPr txBox="1"/>
          <p:nvPr/>
        </p:nvSpPr>
        <p:spPr>
          <a:xfrm>
            <a:off x="4377752" y="2773891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증강 </a:t>
            </a:r>
            <a:r>
              <a:rPr lang="en-US" altLang="ko-KR" sz="1400" u="sng" dirty="0"/>
              <a:t>160x160</a:t>
            </a:r>
            <a:endParaRPr lang="ko-KR" altLang="en-US" sz="1400" u="sng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4ED6E-82E3-4B56-ADC8-FFC52AFCB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91" y="3804987"/>
            <a:ext cx="1817566" cy="1817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B1E31-AD97-43BE-8904-363C7C2A6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998" y="3804987"/>
            <a:ext cx="1808341" cy="1817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09AEA-CD48-4D05-A346-919284A0D587}"/>
              </a:ext>
            </a:extLst>
          </p:cNvPr>
          <p:cNvSpPr/>
          <p:nvPr/>
        </p:nvSpPr>
        <p:spPr>
          <a:xfrm>
            <a:off x="3201045" y="2285216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8158F-3372-4FA2-B596-32DA4C39FFD1}"/>
              </a:ext>
            </a:extLst>
          </p:cNvPr>
          <p:cNvSpPr txBox="1"/>
          <p:nvPr/>
        </p:nvSpPr>
        <p:spPr>
          <a:xfrm>
            <a:off x="3112637" y="1653949"/>
            <a:ext cx="9781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/>
              <a:t>rotation</a:t>
            </a:r>
          </a:p>
          <a:p>
            <a:pPr algn="ctr"/>
            <a:r>
              <a:rPr lang="en-US" altLang="ko-KR" sz="1400" dirty="0"/>
              <a:t>zoom out</a:t>
            </a:r>
            <a:endParaRPr lang="ko-KR" altLang="en-US" sz="14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DEFF613-7E9C-451B-B6A6-25AF86B75390}"/>
              </a:ext>
            </a:extLst>
          </p:cNvPr>
          <p:cNvSpPr/>
          <p:nvPr/>
        </p:nvSpPr>
        <p:spPr>
          <a:xfrm>
            <a:off x="8494393" y="5004265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341FD-C8B9-401B-9704-FDD05786E262}"/>
              </a:ext>
            </a:extLst>
          </p:cNvPr>
          <p:cNvSpPr txBox="1"/>
          <p:nvPr/>
        </p:nvSpPr>
        <p:spPr>
          <a:xfrm>
            <a:off x="8229656" y="4372998"/>
            <a:ext cx="133081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/>
              <a:t>horizontal_flip</a:t>
            </a:r>
          </a:p>
          <a:p>
            <a:pPr algn="ctr"/>
            <a:r>
              <a:rPr lang="en-US" altLang="ko-KR" sz="1400" dirty="0"/>
              <a:t>zoom in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D2F690-AD8E-447D-8D19-7DCAB1E02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93" y="3900019"/>
            <a:ext cx="2075117" cy="1706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54FD89-0561-4A6E-A191-198076FCA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850" y="3900019"/>
            <a:ext cx="1715198" cy="1706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A5880E-AAF0-46B4-A170-7F891A755002}"/>
              </a:ext>
            </a:extLst>
          </p:cNvPr>
          <p:cNvSpPr txBox="1"/>
          <p:nvPr/>
        </p:nvSpPr>
        <p:spPr>
          <a:xfrm>
            <a:off x="1171782" y="5665606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원본 </a:t>
            </a:r>
            <a:r>
              <a:rPr lang="en-US" altLang="ko-KR" sz="1400" u="sng" dirty="0"/>
              <a:t>1000x904</a:t>
            </a:r>
            <a:endParaRPr lang="ko-KR" altLang="en-US" sz="1400" u="sn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76ED1-5935-4341-96E9-4BE98B176123}"/>
              </a:ext>
            </a:extLst>
          </p:cNvPr>
          <p:cNvSpPr txBox="1"/>
          <p:nvPr/>
        </p:nvSpPr>
        <p:spPr>
          <a:xfrm>
            <a:off x="4344484" y="5665330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증강 </a:t>
            </a:r>
            <a:r>
              <a:rPr lang="en-US" altLang="ko-KR" sz="1400" u="sng" dirty="0"/>
              <a:t>160x160</a:t>
            </a:r>
            <a:endParaRPr lang="ko-KR" altLang="en-US" sz="1400" u="sng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C8A68B7-9077-40BE-81CC-5FDBF9656C90}"/>
              </a:ext>
            </a:extLst>
          </p:cNvPr>
          <p:cNvSpPr/>
          <p:nvPr/>
        </p:nvSpPr>
        <p:spPr>
          <a:xfrm>
            <a:off x="3087961" y="5005179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34863-9D2E-450E-A855-C03FDA5E465E}"/>
              </a:ext>
            </a:extLst>
          </p:cNvPr>
          <p:cNvSpPr txBox="1"/>
          <p:nvPr/>
        </p:nvSpPr>
        <p:spPr>
          <a:xfrm>
            <a:off x="2939601" y="4373912"/>
            <a:ext cx="10980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/>
              <a:t>vertical_flip</a:t>
            </a:r>
          </a:p>
          <a:p>
            <a:pPr algn="ctr"/>
            <a:r>
              <a:rPr lang="en-US" altLang="ko-KR" sz="1400" dirty="0"/>
              <a:t>with_shift</a:t>
            </a:r>
            <a:endParaRPr lang="ko-KR" altLang="en-US" sz="1400" dirty="0"/>
          </a:p>
        </p:txBody>
      </p:sp>
      <p:sp>
        <p:nvSpPr>
          <p:cNvPr id="31" name="슬라이드 번호 개체 틀 12">
            <a:extLst>
              <a:ext uri="{FF2B5EF4-FFF2-40B4-BE49-F238E27FC236}">
                <a16:creationId xmlns:a16="http://schemas.microsoft.com/office/drawing/2014/main" id="{BEEBA8CE-0A73-4A89-A195-1944F99D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24</a:t>
            </a:fld>
            <a:endParaRPr lang="ko-KR" altLang="en-US" u="sng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1BE591-C420-45CA-ACAA-E678C5B2C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726" y="976879"/>
            <a:ext cx="1285929" cy="193194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2B1C09-8EBD-4EAF-9693-D2053AE2A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1479" y="976878"/>
            <a:ext cx="1951456" cy="19319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2B8E86-C331-4A73-99AC-A0D39883CC74}"/>
              </a:ext>
            </a:extLst>
          </p:cNvPr>
          <p:cNvSpPr txBox="1"/>
          <p:nvPr/>
        </p:nvSpPr>
        <p:spPr>
          <a:xfrm>
            <a:off x="6531339" y="2967638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원본 </a:t>
            </a:r>
            <a:r>
              <a:rPr lang="en-US" altLang="ko-KR" sz="1400" u="sng" dirty="0"/>
              <a:t>1424x2144</a:t>
            </a:r>
            <a:endParaRPr lang="ko-KR" altLang="en-US" sz="1400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E0227A-422D-46C9-AF5A-652DBD6EC6E5}"/>
              </a:ext>
            </a:extLst>
          </p:cNvPr>
          <p:cNvSpPr txBox="1"/>
          <p:nvPr/>
        </p:nvSpPr>
        <p:spPr>
          <a:xfrm>
            <a:off x="9654242" y="2967638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증강 </a:t>
            </a:r>
            <a:r>
              <a:rPr lang="en-US" altLang="ko-KR" sz="1400" u="sng" dirty="0"/>
              <a:t>160x160</a:t>
            </a:r>
            <a:endParaRPr lang="ko-KR" altLang="en-US" sz="1400" u="sng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C3ABE58-77AA-4581-ABB5-AB3434AF5115}"/>
              </a:ext>
            </a:extLst>
          </p:cNvPr>
          <p:cNvSpPr/>
          <p:nvPr/>
        </p:nvSpPr>
        <p:spPr>
          <a:xfrm>
            <a:off x="8201216" y="2248669"/>
            <a:ext cx="795667" cy="1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76D2EF-5F14-4A76-A305-964C530092D6}"/>
              </a:ext>
            </a:extLst>
          </p:cNvPr>
          <p:cNvSpPr txBox="1"/>
          <p:nvPr/>
        </p:nvSpPr>
        <p:spPr>
          <a:xfrm>
            <a:off x="8175327" y="1617402"/>
            <a:ext cx="8531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/>
              <a:t>rotation</a:t>
            </a:r>
          </a:p>
          <a:p>
            <a:pPr algn="ctr"/>
            <a:r>
              <a:rPr lang="en-US" altLang="ko-KR" sz="1400" dirty="0"/>
              <a:t>zoom in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E091B9-FA10-4B12-B00D-F4F52E79A99A}"/>
              </a:ext>
            </a:extLst>
          </p:cNvPr>
          <p:cNvSpPr txBox="1"/>
          <p:nvPr/>
        </p:nvSpPr>
        <p:spPr>
          <a:xfrm>
            <a:off x="6677909" y="5681372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원본 </a:t>
            </a:r>
            <a:r>
              <a:rPr lang="en-US" altLang="ko-KR" sz="1400" u="sng" dirty="0"/>
              <a:t>300x300</a:t>
            </a:r>
            <a:endParaRPr lang="ko-KR" altLang="en-US" sz="1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6415C3-BA09-4FAA-ACEC-5D30347B57B1}"/>
              </a:ext>
            </a:extLst>
          </p:cNvPr>
          <p:cNvSpPr txBox="1"/>
          <p:nvPr/>
        </p:nvSpPr>
        <p:spPr>
          <a:xfrm>
            <a:off x="9811203" y="5681372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/>
              <a:t>증강 </a:t>
            </a:r>
            <a:r>
              <a:rPr lang="en-US" altLang="ko-KR" sz="1400" u="sng" dirty="0"/>
              <a:t>160x160</a:t>
            </a:r>
            <a:endParaRPr lang="ko-KR" altLang="en-US" sz="1400" u="sng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7FA881-9C8B-42DC-8309-0BAE43C1FA7E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66286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6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25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F5B946DF-D73E-40EA-9D5E-18A498D3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9139"/>
              </p:ext>
            </p:extLst>
          </p:nvPr>
        </p:nvGraphicFramePr>
        <p:xfrm>
          <a:off x="4235472" y="1654841"/>
          <a:ext cx="7275600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graphicFrame>
        <p:nvGraphicFramePr>
          <p:cNvPr id="94" name="표 90">
            <a:extLst>
              <a:ext uri="{FF2B5EF4-FFF2-40B4-BE49-F238E27FC236}">
                <a16:creationId xmlns:a16="http://schemas.microsoft.com/office/drawing/2014/main" id="{C48BBB0F-004A-44DC-AAAC-55502634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98998"/>
              </p:ext>
            </p:extLst>
          </p:nvPr>
        </p:nvGraphicFramePr>
        <p:xfrm>
          <a:off x="4235472" y="4029984"/>
          <a:ext cx="7275600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128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A66509-0BE8-4EF1-B199-2AC3F0FAFBD3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D0589E-08CB-4735-A3AF-D61215DEEA1D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 </a:t>
            </a:r>
            <a:r>
              <a:rPr lang="ko-KR" altLang="en-US" sz="2400" dirty="0">
                <a:latin typeface="+mj-ea"/>
                <a:ea typeface="+mj-ea"/>
              </a:rPr>
              <a:t>합성곱 층 필터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756D12C-56A0-4312-8DC1-748B0227F052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66286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C7B3D6-7869-4644-B4E4-1EC0246C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567" y="1706883"/>
            <a:ext cx="2501728" cy="189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E9077-60B3-452C-99C8-24840980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774" y="1719303"/>
            <a:ext cx="2501728" cy="18989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D40938-561C-410A-9588-1242B9C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68" y="4108473"/>
            <a:ext cx="2501728" cy="190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BAACB-8041-4E97-915F-52709A1E9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738" y="4108473"/>
            <a:ext cx="2553214" cy="1904707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D8A2392-25D9-42DC-83C6-1A1B8215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78524"/>
              </p:ext>
            </p:extLst>
          </p:nvPr>
        </p:nvGraphicFramePr>
        <p:xfrm>
          <a:off x="7547643" y="500289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1.6094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0.2000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1.1190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1.0807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0.5740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1.1383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0.5400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673A22C-123A-4FD9-A5E5-3C5FF741F34C}"/>
              </a:ext>
            </a:extLst>
          </p:cNvPr>
          <p:cNvGrpSpPr/>
          <p:nvPr/>
        </p:nvGrpSpPr>
        <p:grpSpPr>
          <a:xfrm>
            <a:off x="3788711" y="718235"/>
            <a:ext cx="3267890" cy="733220"/>
            <a:chOff x="5597709" y="540680"/>
            <a:chExt cx="3267890" cy="73322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20BB1B-3BC6-40F3-9E56-6F77ADDDDC3A}"/>
                </a:ext>
              </a:extLst>
            </p:cNvPr>
            <p:cNvGrpSpPr/>
            <p:nvPr/>
          </p:nvGrpSpPr>
          <p:grpSpPr>
            <a:xfrm>
              <a:off x="5651505" y="615124"/>
              <a:ext cx="3188991" cy="587870"/>
              <a:chOff x="6599400" y="5688946"/>
              <a:chExt cx="3188991" cy="58787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4380BA-3B05-47F0-A090-C664F52F005E}"/>
                  </a:ext>
                </a:extLst>
              </p:cNvPr>
              <p:cNvSpPr txBox="1"/>
              <p:nvPr/>
            </p:nvSpPr>
            <p:spPr>
              <a:xfrm>
                <a:off x="6599400" y="5692041"/>
                <a:ext cx="1152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loss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graph</a:t>
                </a:r>
              </a:p>
              <a:p>
                <a:pPr algn="ctr"/>
                <a:r>
                  <a:rPr lang="ko-KR" altLang="en-US" sz="1600" dirty="0"/>
                  <a:t>유사</a:t>
                </a:r>
                <a:endParaRPr lang="en-US" altLang="ko-KR" sz="1600" dirty="0"/>
              </a:p>
            </p:txBody>
          </p:sp>
          <p:sp>
            <p:nvSpPr>
              <p:cNvPr id="61" name="화살표: 오른쪽 60">
                <a:extLst>
                  <a:ext uri="{FF2B5EF4-FFF2-40B4-BE49-F238E27FC236}">
                    <a16:creationId xmlns:a16="http://schemas.microsoft.com/office/drawing/2014/main" id="{3D028E20-22D6-4F19-BC2B-4FFDCD0E7F78}"/>
                  </a:ext>
                </a:extLst>
              </p:cNvPr>
              <p:cNvSpPr/>
              <p:nvPr/>
            </p:nvSpPr>
            <p:spPr>
              <a:xfrm>
                <a:off x="7874611" y="5886771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316EE7-C53F-402A-B370-0405023C1CB5}"/>
                  </a:ext>
                </a:extLst>
              </p:cNvPr>
              <p:cNvSpPr txBox="1"/>
              <p:nvPr/>
            </p:nvSpPr>
            <p:spPr>
              <a:xfrm>
                <a:off x="8228349" y="5688946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data</a:t>
                </a:r>
              </a:p>
              <a:p>
                <a:pPr algn="ctr"/>
                <a:r>
                  <a:rPr lang="ko-KR" altLang="en-US" sz="1600" dirty="0"/>
                  <a:t>평가 결과 확인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7CAC301-DAA4-4BBB-B2D8-A832C1464502}"/>
                </a:ext>
              </a:extLst>
            </p:cNvPr>
            <p:cNvSpPr/>
            <p:nvPr/>
          </p:nvSpPr>
          <p:spPr>
            <a:xfrm>
              <a:off x="5597709" y="540680"/>
              <a:ext cx="3267890" cy="733220"/>
            </a:xfrm>
            <a:prstGeom prst="roundRect">
              <a:avLst>
                <a:gd name="adj" fmla="val 646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400" dirty="0">
                <a:latin typeface="+mn-ea"/>
              </a:endParaRPr>
            </a:p>
          </p:txBody>
        </p:sp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E628E7A7-AEC9-446A-B5F1-2CCF31731701}"/>
              </a:ext>
            </a:extLst>
          </p:cNvPr>
          <p:cNvSpPr/>
          <p:nvPr/>
        </p:nvSpPr>
        <p:spPr>
          <a:xfrm>
            <a:off x="7167250" y="1001073"/>
            <a:ext cx="259131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44360E-10FF-40B7-8C7A-D50B22120893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F264DB-CD38-4B65-9279-81EC00441C8E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005F61E-0B91-434A-889E-FC9E6E87686C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5CBADC1-2C1E-4204-8D74-F5C9C1759E86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b="1" dirty="0">
                <a:highlight>
                  <a:srgbClr val="FF0000"/>
                </a:highlight>
              </a:rPr>
              <a:t>X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533FA0-4A05-43AD-B7F3-5E039617EA8D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83C7501-8AC9-4DF3-92AD-AA8AD3CE34FC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39B16E-5500-47CB-90E9-3BC21C1ED41C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(50)</a:t>
            </a:r>
            <a:endParaRPr lang="ko-KR" alt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16C5393-8B8C-4F9C-BB5F-6E696F65E62E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1C8156-7FC4-4BF2-802A-07A7DD2F9964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17837B-C9BD-404B-B1D3-EC6D726E7BE6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D5CCF0-BDEA-429F-9736-2B072426E6EF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CFE67E5-32AC-437A-B01F-F68CE818E37D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DE4DDF5-9786-45D8-B935-990164B23212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F837F0A4-AB9F-4E1D-8E11-FEE0B51BBB2D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F0DB5337-4FB0-4404-9934-418EF8177BBC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384484C-8201-4B81-B33A-976DCCB924C7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E3FA9DB-CAC1-433C-83A3-4C9DFE2EA6CE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3F683D7-8446-4FCE-BBEE-103FAFEAEDE2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47F0D6F-9203-4D91-95FF-65A1558AFC2F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A82025E0-2B83-440E-9CA2-FB9347C2BB04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1D4BEDB-B78C-429A-AD32-5F36C5DA37FB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251D359-60C5-4FBB-8FF2-6E5691D1A812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E20A79F-94F8-40EF-A092-D39E3AF69243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54EBA06A-11E2-4752-BD92-DAA6BD90C91C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D7D2546-7A5C-4060-AEBB-8EB18D9C2629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97DE61B-CD25-413D-8341-22BF005479BA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3C6404E-C029-4E71-A210-2BF1823B0FFA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7B4D516-18E0-43FD-8D2B-46ECD203976F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E6BC282-A174-4353-9CF2-B196230164E2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D1ECD-2F86-4344-A2ED-4F7BD8361E11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ACF9E1F9-A934-4AF8-8103-496D1DCF30CE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0CBA219-7288-4467-870C-38D5895575F1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C8111F7-9F44-4327-A91D-2261D5CF1E28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95BADC6-7B84-422D-B0FC-00B7B7783777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F46B4F6-EC31-4F26-91FB-6D089537808D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2279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26</a:t>
            </a:fld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556166" y="1240970"/>
            <a:ext cx="3488967" cy="437605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u="sng" dirty="0">
                <a:latin typeface="+mn-ea"/>
              </a:rPr>
              <a:t>Dataset</a:t>
            </a:r>
            <a:r>
              <a:rPr lang="ko-KR" altLang="en-US" sz="1400" b="1" u="sng" dirty="0">
                <a:latin typeface="+mn-ea"/>
              </a:rPr>
              <a:t> 나누기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훈련 </a:t>
            </a:r>
            <a:r>
              <a:rPr lang="en-US" altLang="ko-KR" sz="1400" dirty="0">
                <a:latin typeface="+mn-ea"/>
              </a:rPr>
              <a:t>Data = 765 x 5 = 3825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검증 </a:t>
            </a:r>
            <a:r>
              <a:rPr lang="en-US" altLang="ko-KR" sz="1400" dirty="0">
                <a:latin typeface="+mn-ea"/>
              </a:rPr>
              <a:t>Data = 135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675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테스트 </a:t>
            </a:r>
            <a:r>
              <a:rPr lang="en-US" altLang="ko-KR" sz="1400" dirty="0">
                <a:latin typeface="+mn-ea"/>
              </a:rPr>
              <a:t>Data = 100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 = 500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▣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3825 + 675 + 500 = 5000 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281487E-73E6-4AD6-B320-F2CAED89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79960"/>
              </p:ext>
            </p:extLst>
          </p:nvPr>
        </p:nvGraphicFramePr>
        <p:xfrm>
          <a:off x="4646677" y="574090"/>
          <a:ext cx="7082776" cy="5709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1123">
                  <a:extLst>
                    <a:ext uri="{9D8B030D-6E8A-4147-A177-3AD203B41FA5}">
                      <a16:colId xmlns:a16="http://schemas.microsoft.com/office/drawing/2014/main" val="700577735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24124172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64188"/>
                    </a:ext>
                  </a:extLst>
                </a:gridCol>
                <a:gridCol w="2922910">
                  <a:extLst>
                    <a:ext uri="{9D8B030D-6E8A-4147-A177-3AD203B41FA5}">
                      <a16:colId xmlns:a16="http://schemas.microsoft.com/office/drawing/2014/main" val="3100889462"/>
                    </a:ext>
                  </a:extLst>
                </a:gridCol>
              </a:tblGrid>
              <a:tr h="349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과정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통제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22951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필터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32 / 64 / </a:t>
                      </a:r>
                      <a:r>
                        <a:rPr lang="en-US" altLang="ko-KR" sz="1400" dirty="0">
                          <a:highlight>
                            <a:srgbClr val="00FF00"/>
                          </a:highlight>
                        </a:rPr>
                        <a:t>128</a:t>
                      </a:r>
                      <a:r>
                        <a:rPr lang="en-US" altLang="ko-KR" sz="1400" dirty="0"/>
                        <a:t> / 256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노드 수 </a:t>
                      </a:r>
                      <a:r>
                        <a:rPr lang="en-US" altLang="ko-KR" sz="1400" dirty="0"/>
                        <a:t>= 50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447160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노드 수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25 / 50 / 100 / 200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13777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3 / 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82898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밀집층 층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2 /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3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155490"/>
                  </a:ext>
                </a:extLst>
              </a:tr>
              <a:tr h="627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은닉층의 필터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노드 수와 층 수들이 정해져 대략적인 신경망 구조의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학습 결과를 본 후 </a:t>
                      </a:r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값 조정</a:t>
                      </a:r>
                      <a:r>
                        <a:rPr lang="en-US" altLang="ko-KR" sz="1400" dirty="0"/>
                        <a:t>(detail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099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6099A-B114-406F-B130-7BDF875568BC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48E15-7CBF-438E-85E8-212E12B456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 </a:t>
            </a:r>
            <a:r>
              <a:rPr lang="ko-KR" altLang="en-US" sz="2400" dirty="0">
                <a:latin typeface="+mj-ea"/>
                <a:ea typeface="+mj-ea"/>
              </a:rPr>
              <a:t>밀집 층 노드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88DBAF2-07E4-405C-957A-3B39BF2A712A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37684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98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27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F5B946DF-D73E-40EA-9D5E-18A498D3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80197"/>
              </p:ext>
            </p:extLst>
          </p:nvPr>
        </p:nvGraphicFramePr>
        <p:xfrm>
          <a:off x="4235472" y="1654841"/>
          <a:ext cx="7274186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graphicFrame>
        <p:nvGraphicFramePr>
          <p:cNvPr id="94" name="표 90">
            <a:extLst>
              <a:ext uri="{FF2B5EF4-FFF2-40B4-BE49-F238E27FC236}">
                <a16:creationId xmlns:a16="http://schemas.microsoft.com/office/drawing/2014/main" id="{C48BBB0F-004A-44DC-AAAC-55502634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58951"/>
              </p:ext>
            </p:extLst>
          </p:nvPr>
        </p:nvGraphicFramePr>
        <p:xfrm>
          <a:off x="4235472" y="4029984"/>
          <a:ext cx="7275600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200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A66509-0BE8-4EF1-B199-2AC3F0FAFBD3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D0589E-08CB-4735-A3AF-D61215DEEA1D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 </a:t>
            </a:r>
            <a:r>
              <a:rPr lang="ko-KR" altLang="en-US" sz="2400" dirty="0">
                <a:latin typeface="+mj-ea"/>
                <a:ea typeface="+mj-ea"/>
              </a:rPr>
              <a:t>밀집 층 노드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756D12C-56A0-4312-8DC1-748B0227F052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37684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57702-CAD9-41EC-8BB0-C1106D428E29}"/>
              </a:ext>
            </a:extLst>
          </p:cNvPr>
          <p:cNvGrpSpPr/>
          <p:nvPr/>
        </p:nvGrpSpPr>
        <p:grpSpPr>
          <a:xfrm>
            <a:off x="3788711" y="718235"/>
            <a:ext cx="3267890" cy="733220"/>
            <a:chOff x="5597709" y="540680"/>
            <a:chExt cx="3267890" cy="73322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D7E604-C7C4-4421-B3D4-67046F8E107A}"/>
                </a:ext>
              </a:extLst>
            </p:cNvPr>
            <p:cNvGrpSpPr/>
            <p:nvPr/>
          </p:nvGrpSpPr>
          <p:grpSpPr>
            <a:xfrm>
              <a:off x="5651505" y="615124"/>
              <a:ext cx="3188991" cy="587870"/>
              <a:chOff x="6599400" y="5688946"/>
              <a:chExt cx="3188991" cy="58787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015424-E2D7-41F2-AA52-1B72B655EBF9}"/>
                  </a:ext>
                </a:extLst>
              </p:cNvPr>
              <p:cNvSpPr txBox="1"/>
              <p:nvPr/>
            </p:nvSpPr>
            <p:spPr>
              <a:xfrm>
                <a:off x="6599400" y="5692041"/>
                <a:ext cx="1152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loss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graph</a:t>
                </a:r>
              </a:p>
              <a:p>
                <a:pPr algn="ctr"/>
                <a:r>
                  <a:rPr lang="ko-KR" altLang="en-US" sz="1600" dirty="0"/>
                  <a:t>유사</a:t>
                </a:r>
                <a:endParaRPr lang="en-US" altLang="ko-KR" sz="1600" dirty="0"/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C8CD4E70-469A-4F6C-A5B5-3F97A7416EA6}"/>
                  </a:ext>
                </a:extLst>
              </p:cNvPr>
              <p:cNvSpPr/>
              <p:nvPr/>
            </p:nvSpPr>
            <p:spPr>
              <a:xfrm>
                <a:off x="7874611" y="5886771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30F407-A193-475A-A8F6-2F772F023878}"/>
                  </a:ext>
                </a:extLst>
              </p:cNvPr>
              <p:cNvSpPr txBox="1"/>
              <p:nvPr/>
            </p:nvSpPr>
            <p:spPr>
              <a:xfrm>
                <a:off x="8228349" y="5688946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data</a:t>
                </a:r>
              </a:p>
              <a:p>
                <a:pPr algn="ctr"/>
                <a:r>
                  <a:rPr lang="ko-KR" altLang="en-US" sz="1600" dirty="0"/>
                  <a:t>평가 결과 확인</a:t>
                </a:r>
              </a:p>
            </p:txBody>
          </p:sp>
        </p:grp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83F8971-8673-4210-88E7-9D2B78615D86}"/>
                </a:ext>
              </a:extLst>
            </p:cNvPr>
            <p:cNvSpPr/>
            <p:nvPr/>
          </p:nvSpPr>
          <p:spPr>
            <a:xfrm>
              <a:off x="5597709" y="540680"/>
              <a:ext cx="3267890" cy="733220"/>
            </a:xfrm>
            <a:prstGeom prst="roundRect">
              <a:avLst>
                <a:gd name="adj" fmla="val 646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400" dirty="0">
                <a:latin typeface="+mn-ea"/>
              </a:endParaRPr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D8A2392-25D9-42DC-83C6-1A1B8215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6389"/>
              </p:ext>
            </p:extLst>
          </p:nvPr>
        </p:nvGraphicFramePr>
        <p:xfrm>
          <a:off x="7544178" y="529001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1.0942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1.0807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0.5740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1.0812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1.0356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918070CA-9F69-4DD1-A18C-0C4B34C626A6}"/>
              </a:ext>
            </a:extLst>
          </p:cNvPr>
          <p:cNvSpPr/>
          <p:nvPr/>
        </p:nvSpPr>
        <p:spPr>
          <a:xfrm>
            <a:off x="7167250" y="1001073"/>
            <a:ext cx="259131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BE6F67-8593-433B-A81F-A39BE9F4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71" y="1740029"/>
            <a:ext cx="2530195" cy="18999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561647-99FD-417D-B55B-178E9EE2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25" y="1713264"/>
            <a:ext cx="2612475" cy="1941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D24BA1-86AA-4198-BCA6-7CB76CEF3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59" y="4088498"/>
            <a:ext cx="2604153" cy="1943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90CF0C-FE2F-40DA-8E4C-3538B0A83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496" y="4107396"/>
            <a:ext cx="2599553" cy="19381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F6C7F27-EF60-409C-A384-F0F49AA807FD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95322B-54E3-49E2-94FA-C5D8EF1BEDF3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E972E2-DBA1-43E9-8EB9-31194CA8EBDE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0676E5-21B8-4DBD-8140-55FB427F6FDC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B946F7-E12C-4045-A388-5ED6762FD18B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2F37B3-6250-4F98-807D-26DB6A7B3212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51E576-5E7B-4539-A365-40BA47E3A187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b="1" dirty="0">
                <a:highlight>
                  <a:srgbClr val="FF0000"/>
                </a:highlight>
              </a:rPr>
              <a:t>X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CFBEBE-43CD-4042-ADEB-B5D99529471F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22AD700-829B-4E8A-9AE9-88AB0843D9E5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C71927-3A0F-489B-B1C4-D0F910474B8D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8ABB13-2C4A-4ABA-9BC7-EFB1628555BF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AEDFF873-7902-4D78-9D24-B7C245CEA80C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549540F6-B9DB-41CD-A23A-90A546D5A289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EB1EB142-EE50-4631-854C-7112905C5F52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8770079F-AEF2-4AE9-B397-B6A4562DA512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DD728DA-66D6-46BD-87A5-4D30BA3AD055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6E306E3-60E6-4A6A-BF21-1EB7492DF1D9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752F13D-D69E-454B-A048-6BD37415339F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A588293-9B78-4472-A06E-E00712A87845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A59A2D-D287-4635-9C1A-965501312663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E361BAB-F1C5-4907-B990-8519A66EFAFB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114DE7-04EF-4903-BC57-819780A0D11B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EEAFBF-DBD0-4A95-8117-3E125739DC4C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CEEFC19-3A66-4FB5-912D-E48FB0846233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8B9E26A-F883-4EFD-A30F-9C110E7F8253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8A7F1BF-6AAE-4202-9F94-7EEB6C7D0545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BC68297-32DC-48C4-99F7-99312EA407AE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547A3B4-65B3-4AFE-BC97-A053D41DA3A5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4D2BD5-E7F5-46BA-B6B4-28781DEF4961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B372E4-E9B7-40CB-9B88-52601D288473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05A8FE0-6F8D-4886-A6F3-A5DB2DD786CF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7818FEA-7AD4-476F-956B-712021086929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8E6F152-B63A-4AD4-8446-039CEFB2F32C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8FCE128-8306-4F1C-9BE7-04F75789324B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747438-3028-4481-B334-B1EE3396A7BE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610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28</a:t>
            </a:fld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556166" y="1240970"/>
            <a:ext cx="3488967" cy="437605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u="sng" dirty="0">
                <a:latin typeface="+mn-ea"/>
              </a:rPr>
              <a:t>Dataset</a:t>
            </a:r>
            <a:r>
              <a:rPr lang="ko-KR" altLang="en-US" sz="1400" b="1" u="sng" dirty="0">
                <a:latin typeface="+mn-ea"/>
              </a:rPr>
              <a:t> 나누기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훈련 </a:t>
            </a:r>
            <a:r>
              <a:rPr lang="en-US" altLang="ko-KR" sz="1400" dirty="0">
                <a:latin typeface="+mn-ea"/>
              </a:rPr>
              <a:t>Data = 765 x 5 = 3825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검증 </a:t>
            </a:r>
            <a:r>
              <a:rPr lang="en-US" altLang="ko-KR" sz="1400" dirty="0">
                <a:latin typeface="+mn-ea"/>
              </a:rPr>
              <a:t>Data = 135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675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테스트 </a:t>
            </a:r>
            <a:r>
              <a:rPr lang="en-US" altLang="ko-KR" sz="1400" dirty="0">
                <a:latin typeface="+mn-ea"/>
              </a:rPr>
              <a:t>Data = 100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 = 500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▣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3825 + 675 + 500 = 5000 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281487E-73E6-4AD6-B320-F2CAED89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78190"/>
              </p:ext>
            </p:extLst>
          </p:nvPr>
        </p:nvGraphicFramePr>
        <p:xfrm>
          <a:off x="4646677" y="574090"/>
          <a:ext cx="7082776" cy="5709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1123">
                  <a:extLst>
                    <a:ext uri="{9D8B030D-6E8A-4147-A177-3AD203B41FA5}">
                      <a16:colId xmlns:a16="http://schemas.microsoft.com/office/drawing/2014/main" val="700577735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24124172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64188"/>
                    </a:ext>
                  </a:extLst>
                </a:gridCol>
                <a:gridCol w="2922910">
                  <a:extLst>
                    <a:ext uri="{9D8B030D-6E8A-4147-A177-3AD203B41FA5}">
                      <a16:colId xmlns:a16="http://schemas.microsoft.com/office/drawing/2014/main" val="3100889462"/>
                    </a:ext>
                  </a:extLst>
                </a:gridCol>
              </a:tblGrid>
              <a:tr h="349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과정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통제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22951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필터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32 / 64 / </a:t>
                      </a:r>
                      <a:r>
                        <a:rPr lang="en-US" altLang="ko-KR" sz="1400" dirty="0">
                          <a:highlight>
                            <a:srgbClr val="00FF00"/>
                          </a:highlight>
                        </a:rPr>
                        <a:t>128</a:t>
                      </a:r>
                      <a:r>
                        <a:rPr lang="en-US" altLang="ko-KR" sz="1400" dirty="0"/>
                        <a:t> / 256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노드 수 </a:t>
                      </a:r>
                      <a:r>
                        <a:rPr lang="en-US" altLang="ko-KR" sz="1400" dirty="0"/>
                        <a:t>= 50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447160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노드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25 / 50 / 100 / </a:t>
                      </a:r>
                      <a:r>
                        <a:rPr lang="en-US" altLang="ko-KR" sz="1400" dirty="0">
                          <a:highlight>
                            <a:srgbClr val="00FF00"/>
                          </a:highlight>
                        </a:rPr>
                        <a:t>200</a:t>
                      </a:r>
                      <a:endParaRPr lang="ko-KR" altLang="en-US" sz="14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13777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수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3 / 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982898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밀집층 층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2 /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3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155490"/>
                  </a:ext>
                </a:extLst>
              </a:tr>
              <a:tr h="627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은닉층의 필터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노드 수와 층 수들이 정해져 대략적인 신경망 구조의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학습 결과를 본 후 </a:t>
                      </a:r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값 조정</a:t>
                      </a:r>
                      <a:r>
                        <a:rPr lang="en-US" altLang="ko-KR" sz="1400" dirty="0"/>
                        <a:t>(detail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099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7B75FB-FC2E-4006-9FE3-10CA6DFB7AAC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40FE8-1037-4FA3-BAEC-82774F69E0F2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5.3 </a:t>
            </a:r>
            <a:r>
              <a:rPr lang="ko-KR" altLang="en-US" sz="2400" dirty="0">
                <a:latin typeface="+mj-ea"/>
                <a:ea typeface="+mj-ea"/>
              </a:rPr>
              <a:t>합성곱 층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F44F55-19FD-48D6-8ED5-63279391A523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99538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3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29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F5B946DF-D73E-40EA-9D5E-18A498D3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529718"/>
              </p:ext>
            </p:extLst>
          </p:nvPr>
        </p:nvGraphicFramePr>
        <p:xfrm>
          <a:off x="4235472" y="1654841"/>
          <a:ext cx="7274186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graphicFrame>
        <p:nvGraphicFramePr>
          <p:cNvPr id="94" name="표 90">
            <a:extLst>
              <a:ext uri="{FF2B5EF4-FFF2-40B4-BE49-F238E27FC236}">
                <a16:creationId xmlns:a16="http://schemas.microsoft.com/office/drawing/2014/main" id="{C48BBB0F-004A-44DC-AAAC-55502634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60769"/>
              </p:ext>
            </p:extLst>
          </p:nvPr>
        </p:nvGraphicFramePr>
        <p:xfrm>
          <a:off x="4235472" y="4029984"/>
          <a:ext cx="7275600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5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A66509-0BE8-4EF1-B199-2AC3F0FAFBD3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D0589E-08CB-4735-A3AF-D61215DEEA1D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5.3 </a:t>
            </a:r>
            <a:r>
              <a:rPr lang="ko-KR" altLang="en-US" sz="2400" dirty="0">
                <a:latin typeface="+mj-ea"/>
                <a:ea typeface="+mj-ea"/>
              </a:rPr>
              <a:t>합성곱 층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756D12C-56A0-4312-8DC1-748B0227F052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99538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57702-CAD9-41EC-8BB0-C1106D428E29}"/>
              </a:ext>
            </a:extLst>
          </p:cNvPr>
          <p:cNvGrpSpPr/>
          <p:nvPr/>
        </p:nvGrpSpPr>
        <p:grpSpPr>
          <a:xfrm>
            <a:off x="3788711" y="681164"/>
            <a:ext cx="3267890" cy="733220"/>
            <a:chOff x="5597709" y="503609"/>
            <a:chExt cx="3267890" cy="73322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D7E604-C7C4-4421-B3D4-67046F8E107A}"/>
                </a:ext>
              </a:extLst>
            </p:cNvPr>
            <p:cNvGrpSpPr/>
            <p:nvPr/>
          </p:nvGrpSpPr>
          <p:grpSpPr>
            <a:xfrm>
              <a:off x="5651505" y="615124"/>
              <a:ext cx="3188991" cy="587870"/>
              <a:chOff x="6599400" y="5688946"/>
              <a:chExt cx="3188991" cy="58787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015424-E2D7-41F2-AA52-1B72B655EBF9}"/>
                  </a:ext>
                </a:extLst>
              </p:cNvPr>
              <p:cNvSpPr txBox="1"/>
              <p:nvPr/>
            </p:nvSpPr>
            <p:spPr>
              <a:xfrm>
                <a:off x="6599400" y="5692041"/>
                <a:ext cx="1152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loss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graph</a:t>
                </a:r>
              </a:p>
              <a:p>
                <a:pPr algn="ctr"/>
                <a:r>
                  <a:rPr lang="ko-KR" altLang="en-US" sz="1600" dirty="0"/>
                  <a:t>유사</a:t>
                </a:r>
                <a:endParaRPr lang="en-US" altLang="ko-KR" sz="1600" dirty="0"/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C8CD4E70-469A-4F6C-A5B5-3F97A7416EA6}"/>
                  </a:ext>
                </a:extLst>
              </p:cNvPr>
              <p:cNvSpPr/>
              <p:nvPr/>
            </p:nvSpPr>
            <p:spPr>
              <a:xfrm>
                <a:off x="7874611" y="5886771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30F407-A193-475A-A8F6-2F772F023878}"/>
                  </a:ext>
                </a:extLst>
              </p:cNvPr>
              <p:cNvSpPr txBox="1"/>
              <p:nvPr/>
            </p:nvSpPr>
            <p:spPr>
              <a:xfrm>
                <a:off x="8228349" y="5688946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data</a:t>
                </a:r>
              </a:p>
              <a:p>
                <a:pPr algn="ctr"/>
                <a:r>
                  <a:rPr lang="ko-KR" altLang="en-US" sz="1600" dirty="0"/>
                  <a:t>평가 결과 확인</a:t>
                </a:r>
              </a:p>
            </p:txBody>
          </p:sp>
        </p:grp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83F8971-8673-4210-88E7-9D2B78615D86}"/>
                </a:ext>
              </a:extLst>
            </p:cNvPr>
            <p:cNvSpPr/>
            <p:nvPr/>
          </p:nvSpPr>
          <p:spPr>
            <a:xfrm>
              <a:off x="5597709" y="503609"/>
              <a:ext cx="3267890" cy="733220"/>
            </a:xfrm>
            <a:prstGeom prst="roundRect">
              <a:avLst>
                <a:gd name="adj" fmla="val 646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400" dirty="0">
                <a:latin typeface="+mn-ea"/>
              </a:endParaRPr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D8A2392-25D9-42DC-83C6-1A1B8215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1226"/>
              </p:ext>
            </p:extLst>
          </p:nvPr>
        </p:nvGraphicFramePr>
        <p:xfrm>
          <a:off x="7544178" y="516644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1.0356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0.9709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0.9363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0.6340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918070CA-9F69-4DD1-A18C-0C4B34C626A6}"/>
              </a:ext>
            </a:extLst>
          </p:cNvPr>
          <p:cNvSpPr/>
          <p:nvPr/>
        </p:nvSpPr>
        <p:spPr>
          <a:xfrm>
            <a:off x="7167250" y="1001073"/>
            <a:ext cx="259131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E3BC1C3-5BEB-4307-B5B7-BCE20042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11" y="1725412"/>
            <a:ext cx="2599553" cy="1938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99BB8-32AB-426C-8015-C018A01A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70" y="4076664"/>
            <a:ext cx="2641696" cy="19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EA6B1-78F4-4B61-8046-CE02E08B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238" y="4096636"/>
            <a:ext cx="2586619" cy="19330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FA1B035-8947-4852-B3FA-D6C4B30DF8D7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5F3FB-DFEF-4AAD-A33D-D885E076F49E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4A272B-5D9F-4D17-A39B-5CCD12ABC1D2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4303C0-11E5-414F-BC1E-275E81434BB2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6000E8-C3B5-43DB-90F2-D1E7E196E248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80E70D-BDB9-491E-9C35-4293304DFC3C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3BC4B-7086-4A59-B66F-4E7A39D2A3C7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3AFA45-3EC8-4E46-8685-F55EAE201164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D65F6C-B227-473C-AF7E-8905F85B9E2F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D89EA0-98A3-4790-8C44-34936D75B6C4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ECE501-EAEA-4C16-80EC-85002DC99B1F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D9021F4E-1817-4C24-86EE-142ED3937FFD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04BFE97E-DBCA-4229-9FCB-DA924E73736B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65848C20-E58A-4501-9D12-B2870A24CF3A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7CDEA7F-C0A0-4C9A-821B-FDE449A69D87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DC2CECE-2512-41C2-9D68-9EE91B880571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1EB3AF6-8679-49CF-B937-7B96EF10BBAD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E6FD55E-AFD8-4434-AEA7-A8C6675818A7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2E1800-0E39-4104-B773-21175AF5B4F0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885546A-6EC6-4480-9221-261344928C7B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D713B61-A582-4C78-8F8A-6D20A35421C4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840B5F-C2E4-48C6-9DB9-8F5039FF3237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7DF96E-48C6-4DDA-88C4-AD23FBA2D41D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F2C5A53-1CCB-4160-BD02-538C25C1DF59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FD794F-8B43-451D-A76C-3C4DAB5B5195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DAEC73D-F1D8-42D0-9547-EB579757A975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F4CD3E-B75D-4EB5-A4E8-3596206373DA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6D7E8F6-1066-4474-B330-9D4FF8B4451A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0926DE-8DAB-4255-80E0-404293F5AFB2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F70E69-F22E-4BE6-BE26-4EB387F9E947}"/>
              </a:ext>
            </a:extLst>
          </p:cNvPr>
          <p:cNvSpPr txBox="1"/>
          <p:nvPr/>
        </p:nvSpPr>
        <p:spPr>
          <a:xfrm>
            <a:off x="3090485" y="207093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b="1" dirty="0">
                <a:highlight>
                  <a:srgbClr val="FF0000"/>
                </a:highlight>
              </a:rPr>
              <a:t>X</a:t>
            </a:r>
            <a:endParaRPr lang="ko-KR" altLang="en-US" sz="1400" b="1" dirty="0">
              <a:highlight>
                <a:srgbClr val="FF0000"/>
              </a:highlight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2F1F1BB-30A0-4886-9FD1-9D0F54B864EA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EF0CFAC-0C01-462B-B68A-D79D112D90E6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BBB63D-43DE-454D-ABAE-97B48723244F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30E1347-B653-44CB-9C2E-73C82B3C0352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1AEDC9-73AB-456A-8398-B3ABCDA13FAB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065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3062577" y="3311701"/>
            <a:ext cx="9139244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1. Project </a:t>
            </a:r>
            <a:r>
              <a:rPr lang="ko-KR" altLang="en-US" sz="3200" dirty="0">
                <a:latin typeface="+mj-ea"/>
                <a:ea typeface="+mj-ea"/>
              </a:rPr>
              <a:t>개요 및 </a:t>
            </a:r>
            <a:r>
              <a:rPr lang="en-US" altLang="ko-KR" sz="3200" dirty="0">
                <a:latin typeface="+mj-ea"/>
                <a:ea typeface="+mj-ea"/>
              </a:rPr>
              <a:t>Dataset </a:t>
            </a:r>
            <a:r>
              <a:rPr lang="ko-KR" altLang="en-US" sz="3200" dirty="0">
                <a:latin typeface="+mj-ea"/>
                <a:ea typeface="+mj-ea"/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B1CC3B-8B42-49B8-92AF-421CEF261BA6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A07B3-22A0-42CC-B1C4-C74AAE0AD060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1A9F49-1AEC-4B0A-BD95-7E3495C39C89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10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30</a:t>
            </a:fld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556166" y="1240970"/>
            <a:ext cx="3488967" cy="437605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b="1" u="sng" dirty="0">
                <a:latin typeface="+mn-ea"/>
              </a:rPr>
              <a:t>Dataset</a:t>
            </a:r>
            <a:r>
              <a:rPr lang="ko-KR" altLang="en-US" sz="1400" b="1" u="sng" dirty="0">
                <a:latin typeface="+mn-ea"/>
              </a:rPr>
              <a:t> 나누기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훈련 </a:t>
            </a:r>
            <a:r>
              <a:rPr lang="en-US" altLang="ko-KR" sz="1400" dirty="0">
                <a:latin typeface="+mn-ea"/>
              </a:rPr>
              <a:t>Data = 765 x 5 = 3825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검증 </a:t>
            </a:r>
            <a:r>
              <a:rPr lang="en-US" altLang="ko-KR" sz="1400" dirty="0">
                <a:latin typeface="+mn-ea"/>
              </a:rPr>
              <a:t>Data = 135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675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● 테스트 </a:t>
            </a:r>
            <a:r>
              <a:rPr lang="en-US" altLang="ko-KR" sz="1400" dirty="0">
                <a:latin typeface="+mn-ea"/>
              </a:rPr>
              <a:t>Data = 100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5 = 500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▣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3825 + 675 + 500 = 5000 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281487E-73E6-4AD6-B320-F2CAED89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04290"/>
              </p:ext>
            </p:extLst>
          </p:nvPr>
        </p:nvGraphicFramePr>
        <p:xfrm>
          <a:off x="4646677" y="574090"/>
          <a:ext cx="7082776" cy="5709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1123">
                  <a:extLst>
                    <a:ext uri="{9D8B030D-6E8A-4147-A177-3AD203B41FA5}">
                      <a16:colId xmlns:a16="http://schemas.microsoft.com/office/drawing/2014/main" val="700577735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24124172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64188"/>
                    </a:ext>
                  </a:extLst>
                </a:gridCol>
                <a:gridCol w="2922910">
                  <a:extLst>
                    <a:ext uri="{9D8B030D-6E8A-4147-A177-3AD203B41FA5}">
                      <a16:colId xmlns:a16="http://schemas.microsoft.com/office/drawing/2014/main" val="3100889462"/>
                    </a:ext>
                  </a:extLst>
                </a:gridCol>
              </a:tblGrid>
              <a:tr h="349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과정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조작 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0" u="sng" dirty="0"/>
                        <a:t>통제 변인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22951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필터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32 / 64 / </a:t>
                      </a:r>
                      <a:r>
                        <a:rPr lang="en-US" altLang="ko-KR" sz="1400" dirty="0">
                          <a:highlight>
                            <a:srgbClr val="00FF00"/>
                          </a:highlight>
                        </a:rPr>
                        <a:t>128</a:t>
                      </a:r>
                      <a:r>
                        <a:rPr lang="en-US" altLang="ko-KR" sz="1400" dirty="0"/>
                        <a:t> / 256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노드 수 </a:t>
                      </a:r>
                      <a:r>
                        <a:rPr lang="en-US" altLang="ko-KR" sz="1400" dirty="0"/>
                        <a:t>= 50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447160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노드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25 / 50 / 100 / </a:t>
                      </a:r>
                      <a:r>
                        <a:rPr lang="en-US" altLang="ko-KR" sz="1400" dirty="0">
                          <a:highlight>
                            <a:srgbClr val="00FF00"/>
                          </a:highlight>
                        </a:rPr>
                        <a:t>200</a:t>
                      </a:r>
                      <a:endParaRPr lang="ko-KR" altLang="en-US" sz="14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13777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합성곱 층 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3 /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층 수 </a:t>
                      </a:r>
                      <a:r>
                        <a:rPr lang="en-US" altLang="ko-KR" sz="1400" dirty="0"/>
                        <a:t>=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82898"/>
                  </a:ext>
                </a:extLst>
              </a:tr>
              <a:tr h="1183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밀집 층 수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1 / 2 / 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통제 변인 값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필터 수 </a:t>
                      </a:r>
                      <a:r>
                        <a:rPr lang="en-US" altLang="ko-KR" sz="1400" dirty="0"/>
                        <a:t>= 1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밀집 노드 수 </a:t>
                      </a:r>
                      <a:r>
                        <a:rPr lang="en-US" altLang="ko-KR" sz="1400" dirty="0"/>
                        <a:t>= 2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∙ </a:t>
                      </a:r>
                      <a:r>
                        <a:rPr lang="ko-KR" altLang="en-US" sz="1400" dirty="0"/>
                        <a:t>합성곱 층 수 </a:t>
                      </a:r>
                      <a:r>
                        <a:rPr lang="en-US" altLang="ko-KR" sz="1400" dirty="0"/>
                        <a:t>= 3</a:t>
                      </a:r>
                      <a:r>
                        <a:rPr lang="ko-KR" altLang="en-US" sz="1400" dirty="0"/>
                        <a:t>과정 결정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55490"/>
                  </a:ext>
                </a:extLst>
              </a:tr>
              <a:tr h="627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은닉층의 필터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노드 수와 층 수들이 정해져 대략적인 신경망 구조의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학습 결과를 본 후 </a:t>
                      </a:r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값 조정</a:t>
                      </a:r>
                      <a:r>
                        <a:rPr lang="en-US" altLang="ko-KR" sz="1400" dirty="0"/>
                        <a:t>(detail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2099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7B75FB-FC2E-4006-9FE3-10CA6DFB7AAC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40FE8-1037-4FA3-BAEC-82774F69E0F2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5.4 </a:t>
            </a:r>
            <a:r>
              <a:rPr lang="ko-KR" altLang="en-US" sz="2400" dirty="0">
                <a:latin typeface="+mj-ea"/>
                <a:ea typeface="+mj-ea"/>
              </a:rPr>
              <a:t>밀집 층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F44F55-19FD-48D6-8ED5-63279391A523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64667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1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31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F5B946DF-D73E-40EA-9D5E-18A498D34645}"/>
              </a:ext>
            </a:extLst>
          </p:cNvPr>
          <p:cNvGraphicFramePr>
            <a:graphicFrameLocks noGrp="1"/>
          </p:cNvGraphicFramePr>
          <p:nvPr/>
        </p:nvGraphicFramePr>
        <p:xfrm>
          <a:off x="4235472" y="1654841"/>
          <a:ext cx="7274186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093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graphicFrame>
        <p:nvGraphicFramePr>
          <p:cNvPr id="94" name="표 90">
            <a:extLst>
              <a:ext uri="{FF2B5EF4-FFF2-40B4-BE49-F238E27FC236}">
                <a16:creationId xmlns:a16="http://schemas.microsoft.com/office/drawing/2014/main" id="{C48BBB0F-004A-44DC-AAAC-55502634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33354"/>
              </p:ext>
            </p:extLst>
          </p:nvPr>
        </p:nvGraphicFramePr>
        <p:xfrm>
          <a:off x="4235472" y="4029984"/>
          <a:ext cx="7275600" cy="237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00">
                  <a:extLst>
                    <a:ext uri="{9D8B030D-6E8A-4147-A177-3AD203B41FA5}">
                      <a16:colId xmlns:a16="http://schemas.microsoft.com/office/drawing/2014/main" val="4179461600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3386100527"/>
                    </a:ext>
                  </a:extLst>
                </a:gridCol>
                <a:gridCol w="3196800">
                  <a:extLst>
                    <a:ext uri="{9D8B030D-6E8A-4147-A177-3AD203B41FA5}">
                      <a16:colId xmlns:a16="http://schemas.microsoft.com/office/drawing/2014/main" val="2667434332"/>
                    </a:ext>
                  </a:extLst>
                </a:gridCol>
              </a:tblGrid>
              <a:tr h="204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epoch</a:t>
                      </a:r>
                    </a:p>
                    <a:p>
                      <a:pPr algn="ctr" latinLnBrk="1"/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graph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28346"/>
                  </a:ext>
                </a:extLst>
              </a:tr>
              <a:tr h="32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X =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30960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57702-CAD9-41EC-8BB0-C1106D428E29}"/>
              </a:ext>
            </a:extLst>
          </p:cNvPr>
          <p:cNvGrpSpPr/>
          <p:nvPr/>
        </p:nvGrpSpPr>
        <p:grpSpPr>
          <a:xfrm>
            <a:off x="3788711" y="681164"/>
            <a:ext cx="3267890" cy="733220"/>
            <a:chOff x="5597709" y="503609"/>
            <a:chExt cx="3267890" cy="73322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D7E604-C7C4-4421-B3D4-67046F8E107A}"/>
                </a:ext>
              </a:extLst>
            </p:cNvPr>
            <p:cNvGrpSpPr/>
            <p:nvPr/>
          </p:nvGrpSpPr>
          <p:grpSpPr>
            <a:xfrm>
              <a:off x="5651505" y="615124"/>
              <a:ext cx="3188991" cy="587870"/>
              <a:chOff x="6599400" y="5688946"/>
              <a:chExt cx="3188991" cy="58787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015424-E2D7-41F2-AA52-1B72B655EBF9}"/>
                  </a:ext>
                </a:extLst>
              </p:cNvPr>
              <p:cNvSpPr txBox="1"/>
              <p:nvPr/>
            </p:nvSpPr>
            <p:spPr>
              <a:xfrm>
                <a:off x="6599400" y="5692041"/>
                <a:ext cx="1152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loss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graph</a:t>
                </a:r>
              </a:p>
              <a:p>
                <a:pPr algn="ctr"/>
                <a:r>
                  <a:rPr lang="ko-KR" altLang="en-US" sz="1600" dirty="0"/>
                  <a:t>유사</a:t>
                </a:r>
                <a:endParaRPr lang="en-US" altLang="ko-KR" sz="1600" dirty="0"/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C8CD4E70-469A-4F6C-A5B5-3F97A7416EA6}"/>
                  </a:ext>
                </a:extLst>
              </p:cNvPr>
              <p:cNvSpPr/>
              <p:nvPr/>
            </p:nvSpPr>
            <p:spPr>
              <a:xfrm>
                <a:off x="7874611" y="5886771"/>
                <a:ext cx="259131" cy="141167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30F407-A193-475A-A8F6-2F772F023878}"/>
                  </a:ext>
                </a:extLst>
              </p:cNvPr>
              <p:cNvSpPr txBox="1"/>
              <p:nvPr/>
            </p:nvSpPr>
            <p:spPr>
              <a:xfrm>
                <a:off x="8228349" y="5688946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data</a:t>
                </a:r>
              </a:p>
              <a:p>
                <a:pPr algn="ctr"/>
                <a:r>
                  <a:rPr lang="ko-KR" altLang="en-US" sz="1600" dirty="0"/>
                  <a:t>평가 결과 확인</a:t>
                </a:r>
              </a:p>
            </p:txBody>
          </p:sp>
        </p:grp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83F8971-8673-4210-88E7-9D2B78615D86}"/>
                </a:ext>
              </a:extLst>
            </p:cNvPr>
            <p:cNvSpPr/>
            <p:nvPr/>
          </p:nvSpPr>
          <p:spPr>
            <a:xfrm>
              <a:off x="5597709" y="503609"/>
              <a:ext cx="3267890" cy="733220"/>
            </a:xfrm>
            <a:prstGeom prst="roundRect">
              <a:avLst>
                <a:gd name="adj" fmla="val 646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400" dirty="0">
                <a:latin typeface="+mn-ea"/>
              </a:endParaRPr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D8A2392-25D9-42DC-83C6-1A1B8215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54932"/>
              </p:ext>
            </p:extLst>
          </p:nvPr>
        </p:nvGraphicFramePr>
        <p:xfrm>
          <a:off x="7544178" y="516644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0.9709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0.9039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0.6360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0.9731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918070CA-9F69-4DD1-A18C-0C4B34C626A6}"/>
              </a:ext>
            </a:extLst>
          </p:cNvPr>
          <p:cNvSpPr/>
          <p:nvPr/>
        </p:nvSpPr>
        <p:spPr>
          <a:xfrm>
            <a:off x="7167250" y="1001073"/>
            <a:ext cx="259131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8EA366-3105-4B96-891F-7657A545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11" y="1668447"/>
            <a:ext cx="2649222" cy="1983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2014A5-E127-483B-8C35-EB620A4E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59" y="4069000"/>
            <a:ext cx="2653355" cy="1971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3A7E0B-9BE6-4A97-BC04-9DD3AACD4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626" y="4080332"/>
            <a:ext cx="2616887" cy="1962664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5.4 </a:t>
            </a:r>
            <a:r>
              <a:rPr lang="ko-KR" altLang="en-US" sz="2400" dirty="0">
                <a:latin typeface="+mj-ea"/>
                <a:ea typeface="+mj-ea"/>
              </a:rPr>
              <a:t>밀집 층 수 결정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64667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7990327-F29B-421D-BD9B-947F85C6D061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12948B-E512-40A7-91EB-8E6727497793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D445EE5-F114-4987-BCA3-086B6C4B570B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CDFF30-D067-4729-BFB5-2457F18D18EA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AF4D026-80EB-4BFA-A057-6B3D2B608FDE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9120FE-79AB-4019-BE63-E79F3F76E2A4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110615-6FE4-4453-B274-F04DAA7C1FF4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249D9D-1A0B-4929-A691-7AEF0F5BD91A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757ECC3-CE79-4287-8006-710491A61D18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9D6531C-8E33-4385-94DD-900B34A7A8F4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FE4E6C-C994-4D03-BF70-A3CD349F8803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94CC3E60-B903-4E51-9C2C-8485A945A7CE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FA89EDBC-4A6C-4E16-9CDF-638D487BE156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9B54225F-43C8-4D8D-A901-CACE6E76CFE4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2DE87A4A-761E-4E78-80F4-E20699BC606C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4EF66816-2166-4B1A-A71C-BA6BE7DF94F0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1377A18-7984-44C6-A3A0-7940D5F067BA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A7402DA-77E1-4115-82D9-DCB7C8CAB1D6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E1940B4-1446-4E90-8AC8-287D1CAC091E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7119D88-3C01-4006-B2DF-2E7D356DD038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656193A-4E25-4F6D-B587-242C8CDA9338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E4520CD-536E-44A0-96A5-753562CFF3D9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F172A00-0D36-4E20-B02A-72D9E10F5AB4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1BF76A3-8CA0-4827-B5FF-9070AA2D4E13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EE1C745-D88E-404C-82D8-A5C170BB102C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BFB07DF-2D7B-481B-99AF-CCB7BE5CFE9D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88639EF-8558-4816-982A-9F83964FB242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FE08FD4-9688-44C0-BDD6-A197434F2559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C053E70-1F55-4CD3-BE64-61B7260F2A55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9F1412D-8E68-4704-BDC3-D4BF2E391977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2E7EB22-A6B6-4695-9E5A-07344E40391A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2FB29809-DF7D-45B7-B9CA-46A27FD23AC1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90863A2-D31A-4DB6-AA76-108264CE49F1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DE373DD0-D519-405B-B395-04E69E3ECD71}"/>
              </a:ext>
            </a:extLst>
          </p:cNvPr>
          <p:cNvSpPr txBox="1"/>
          <p:nvPr/>
        </p:nvSpPr>
        <p:spPr>
          <a:xfrm>
            <a:off x="3114479" y="4208263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FF0000"/>
                </a:highlight>
              </a:rPr>
              <a:t>X</a:t>
            </a:r>
            <a:endParaRPr lang="ko-KR" altLang="en-US" sz="1400" dirty="0">
              <a:highlight>
                <a:srgbClr val="FF0000"/>
              </a:highlight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11E9B53-630A-41A7-BA9E-2D0DB9A873AE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000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32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9735438-BD4B-4E32-9162-0ED27530056E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2DC08E-56D5-4341-92F9-9B0CACD02A2D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2590D16-28D3-4AF4-B7C2-C1FF2A923F46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95969D6-28D8-408A-ADAA-BDB6F745D68E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4633E54-CD4B-4C6C-98D7-52C499670411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389D18-7C5F-420F-8B11-8980685D97F3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3911A5D-89C3-4C49-A49F-85C584F04AE4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A74F2B5-61BD-4365-94C9-6B2F7046031B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B6311EA-C64E-492F-A145-83AA093FE82E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4ED63BE-2B61-41BE-9EE5-799E10FF0C89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AF44E01-981E-49C4-AC69-5424A5F031F0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51" name="화살표: 아래쪽 150">
            <a:extLst>
              <a:ext uri="{FF2B5EF4-FFF2-40B4-BE49-F238E27FC236}">
                <a16:creationId xmlns:a16="http://schemas.microsoft.com/office/drawing/2014/main" id="{61D9A9B1-3E6D-4C8A-B5C9-E11BA90E2184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화살표: 아래쪽 151">
            <a:extLst>
              <a:ext uri="{FF2B5EF4-FFF2-40B4-BE49-F238E27FC236}">
                <a16:creationId xmlns:a16="http://schemas.microsoft.com/office/drawing/2014/main" id="{FACEFB69-AD77-4A1B-A40C-3C9B197D7578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화살표: 아래쪽 152">
            <a:extLst>
              <a:ext uri="{FF2B5EF4-FFF2-40B4-BE49-F238E27FC236}">
                <a16:creationId xmlns:a16="http://schemas.microsoft.com/office/drawing/2014/main" id="{2B60A013-34F6-484D-8D2C-34CAE116AF9E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화살표: 아래쪽 153">
            <a:extLst>
              <a:ext uri="{FF2B5EF4-FFF2-40B4-BE49-F238E27FC236}">
                <a16:creationId xmlns:a16="http://schemas.microsoft.com/office/drawing/2014/main" id="{90896471-8989-4471-A673-276AEE5BB665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448E59C-C67C-4E91-9A81-B36EFEB1B5BA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6FB1E6E-EDD7-4AE1-B254-1E016E01C06C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E090594-C46E-4A29-9236-6DF4443965C3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4EE7565-2308-46CC-907F-824D9255C292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BB2E257-5C39-4359-9509-F4F5EF3C39CD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6CCBC14-CFCE-4DD8-9835-7F7EB5DCEB83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87225FF-202F-482D-B715-2E900FBD7750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A085D3-C3BB-4F17-907E-D061EAD27CB1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B0099EE7-3AAF-49DC-A096-B1760821D7C9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8650BD0-1429-480E-9DE1-9C86AC13FB7E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078ADF31-AB67-4234-ADCE-EC714DDCF9FE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14E3054C-1282-497F-9D3A-098312384AF8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507B0FD-C024-459A-9DAA-499563023031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67CC77B-C52A-47BF-BC06-3F43CE5B1068}"/>
              </a:ext>
            </a:extLst>
          </p:cNvPr>
          <p:cNvSpPr txBox="1"/>
          <p:nvPr/>
        </p:nvSpPr>
        <p:spPr>
          <a:xfrm>
            <a:off x="591633" y="5967841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15&gt;</a:t>
            </a:r>
            <a:endParaRPr lang="ko-KR" altLang="en-US" sz="1400" u="sng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505CC6A-0869-47F0-95AE-9D4AD7A1A5E2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A3222F7F-954F-4E89-98C2-5C16C75C0398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AB641C31-DC07-4BAC-A92E-0BCDF4E98D2E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ABC5E8EA-E094-4581-B7BE-CEEC4B1F9453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A290ED7-6BE0-4BF5-B17A-6D228B3CC20E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2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5778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5.1~5.4 </a:t>
            </a:r>
            <a:r>
              <a:rPr lang="ko-KR" altLang="en-US" sz="2400" dirty="0">
                <a:latin typeface="+mj-ea"/>
                <a:ea typeface="+mj-ea"/>
              </a:rPr>
              <a:t>종합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370636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F6E8BB9-F7CF-4CF7-998A-6C500BAA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98" y="3803626"/>
            <a:ext cx="2599553" cy="193810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7F72905-E6CA-42D4-B940-827ABB5E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70" y="3799092"/>
            <a:ext cx="2586619" cy="19330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0775ED9-84C1-4084-BC68-F36D7921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16" y="3799092"/>
            <a:ext cx="2653355" cy="1971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21D71F-9D26-4849-B45A-2A5315118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21" y="988980"/>
            <a:ext cx="2681744" cy="20392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9D674C-0150-4351-85F9-4081B12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346" y="970444"/>
            <a:ext cx="2707676" cy="202108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1FA2CF0-BBB8-4B05-A3AB-DD05355A9DB2}"/>
              </a:ext>
            </a:extLst>
          </p:cNvPr>
          <p:cNvSpPr txBox="1"/>
          <p:nvPr/>
        </p:nvSpPr>
        <p:spPr>
          <a:xfrm>
            <a:off x="5621376" y="3054374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</a:t>
            </a:r>
            <a:r>
              <a:rPr lang="ko-KR" altLang="en-US" sz="1400" u="sng" dirty="0"/>
              <a:t>합성곱 층 </a:t>
            </a:r>
            <a:r>
              <a:rPr lang="en-US" altLang="ko-KR" sz="1400" u="sng" dirty="0"/>
              <a:t>1-128, </a:t>
            </a:r>
            <a:r>
              <a:rPr lang="ko-KR" altLang="en-US" sz="1400" u="sng" dirty="0"/>
              <a:t>밀집 층 </a:t>
            </a:r>
            <a:r>
              <a:rPr lang="en-US" altLang="ko-KR" sz="1400" u="sng" dirty="0"/>
              <a:t>1-50&gt;</a:t>
            </a:r>
          </a:p>
          <a:p>
            <a:pPr algn="ctr"/>
            <a:r>
              <a:rPr lang="en-US" altLang="ko-KR" sz="1400" u="sng" dirty="0"/>
              <a:t>&lt;loss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1.4570,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accuracy : 0.7800&gt;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D22C2D28-B3DE-4010-8B8E-098DF5E87CF2}"/>
              </a:ext>
            </a:extLst>
          </p:cNvPr>
          <p:cNvSpPr/>
          <p:nvPr/>
        </p:nvSpPr>
        <p:spPr>
          <a:xfrm>
            <a:off x="8607735" y="1748346"/>
            <a:ext cx="259131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642809-B89C-4901-9E78-DCDB6F1DE2EC}"/>
              </a:ext>
            </a:extLst>
          </p:cNvPr>
          <p:cNvSpPr txBox="1"/>
          <p:nvPr/>
        </p:nvSpPr>
        <p:spPr>
          <a:xfrm>
            <a:off x="8388279" y="193019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이미지</a:t>
            </a:r>
            <a:endParaRPr lang="en-US" altLang="ko-KR" sz="1400" dirty="0"/>
          </a:p>
          <a:p>
            <a:pPr algn="ctr"/>
            <a:r>
              <a:rPr lang="ko-KR" altLang="en-US" sz="1400" dirty="0"/>
              <a:t>증강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4DA629-86C0-4E32-B97B-0D1F52CA212C}"/>
              </a:ext>
            </a:extLst>
          </p:cNvPr>
          <p:cNvSpPr txBox="1"/>
          <p:nvPr/>
        </p:nvSpPr>
        <p:spPr>
          <a:xfrm>
            <a:off x="9053641" y="3058908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</a:t>
            </a:r>
            <a:r>
              <a:rPr lang="ko-KR" altLang="en-US" sz="1400" u="sng" dirty="0"/>
              <a:t>합성곱 층 </a:t>
            </a:r>
            <a:r>
              <a:rPr lang="en-US" altLang="ko-KR" sz="1400" u="sng" dirty="0"/>
              <a:t>1-</a:t>
            </a:r>
            <a:r>
              <a:rPr lang="en-US" altLang="ko-KR" sz="1400" u="sng" dirty="0">
                <a:highlight>
                  <a:srgbClr val="00FF00"/>
                </a:highlight>
              </a:rPr>
              <a:t>128</a:t>
            </a:r>
            <a:r>
              <a:rPr lang="en-US" altLang="ko-KR" sz="1400" u="sng" dirty="0"/>
              <a:t>, </a:t>
            </a:r>
            <a:r>
              <a:rPr lang="ko-KR" altLang="en-US" sz="1400" u="sng" dirty="0"/>
              <a:t>밀집 층 </a:t>
            </a:r>
            <a:r>
              <a:rPr lang="en-US" altLang="ko-KR" sz="1400" u="sng" dirty="0"/>
              <a:t>1-50&gt;</a:t>
            </a:r>
          </a:p>
          <a:p>
            <a:pPr algn="ctr"/>
            <a:r>
              <a:rPr lang="en-US" altLang="ko-KR" sz="1400" u="sng" dirty="0"/>
              <a:t>&lt;loss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1.0807,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accuracy : 0.5740&gt;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CC9B2F-2925-469E-B255-5EE50E73FEBA}"/>
              </a:ext>
            </a:extLst>
          </p:cNvPr>
          <p:cNvSpPr txBox="1"/>
          <p:nvPr/>
        </p:nvSpPr>
        <p:spPr>
          <a:xfrm>
            <a:off x="3417969" y="5780215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</a:t>
            </a:r>
            <a:r>
              <a:rPr lang="ko-KR" altLang="en-US" sz="1400" u="sng" dirty="0"/>
              <a:t>합성곱 층 </a:t>
            </a:r>
            <a:r>
              <a:rPr lang="en-US" altLang="ko-KR" sz="1400" u="sng" dirty="0"/>
              <a:t>1-128, </a:t>
            </a:r>
            <a:r>
              <a:rPr lang="ko-KR" altLang="en-US" sz="1400" u="sng" dirty="0"/>
              <a:t>밀집 층 </a:t>
            </a:r>
            <a:r>
              <a:rPr lang="en-US" altLang="ko-KR" sz="1400" u="sng" dirty="0"/>
              <a:t>1-</a:t>
            </a:r>
            <a:r>
              <a:rPr lang="en-US" altLang="ko-KR" sz="1400" u="sng" dirty="0">
                <a:highlight>
                  <a:srgbClr val="00FF00"/>
                </a:highlight>
              </a:rPr>
              <a:t>200</a:t>
            </a:r>
            <a:r>
              <a:rPr lang="en-US" altLang="ko-KR" sz="1400" u="sng" dirty="0"/>
              <a:t>&gt;</a:t>
            </a:r>
          </a:p>
          <a:p>
            <a:pPr algn="ctr"/>
            <a:r>
              <a:rPr lang="en-US" altLang="ko-KR" sz="1400" u="sng" dirty="0"/>
              <a:t>&lt;loss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1.0356,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accuracy : 0.5660&gt;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7C0E4F-6FC3-47C5-84E0-6F329BE87CBF}"/>
              </a:ext>
            </a:extLst>
          </p:cNvPr>
          <p:cNvSpPr txBox="1"/>
          <p:nvPr/>
        </p:nvSpPr>
        <p:spPr>
          <a:xfrm>
            <a:off x="6323306" y="5783038"/>
            <a:ext cx="2986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</a:t>
            </a:r>
            <a:r>
              <a:rPr lang="ko-KR" altLang="en-US" sz="1400" u="sng" dirty="0"/>
              <a:t>합성곱 층 </a:t>
            </a:r>
            <a:r>
              <a:rPr lang="en-US" altLang="ko-KR" sz="1400" u="sng" dirty="0">
                <a:highlight>
                  <a:srgbClr val="00FF00"/>
                </a:highlight>
              </a:rPr>
              <a:t>5</a:t>
            </a:r>
            <a:r>
              <a:rPr lang="en-US" altLang="ko-KR" sz="1400" u="sng" dirty="0"/>
              <a:t>-128, </a:t>
            </a:r>
            <a:r>
              <a:rPr lang="ko-KR" altLang="en-US" sz="1400" u="sng" dirty="0"/>
              <a:t>밀집 층 </a:t>
            </a:r>
            <a:r>
              <a:rPr lang="en-US" altLang="ko-KR" sz="1400" u="sng" dirty="0"/>
              <a:t>1-200&gt;</a:t>
            </a:r>
          </a:p>
          <a:p>
            <a:pPr algn="ctr"/>
            <a:r>
              <a:rPr lang="en-US" altLang="ko-KR" sz="1400" u="sng" dirty="0"/>
              <a:t>&lt;loss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0.9363,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accuracy : 0.6340&gt;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E7554A-5902-4DB6-AFD0-B07A7303AD76}"/>
              </a:ext>
            </a:extLst>
          </p:cNvPr>
          <p:cNvSpPr txBox="1"/>
          <p:nvPr/>
        </p:nvSpPr>
        <p:spPr>
          <a:xfrm>
            <a:off x="9192114" y="5780215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</a:t>
            </a:r>
            <a:r>
              <a:rPr lang="ko-KR" altLang="en-US" sz="1400" u="sng" dirty="0"/>
              <a:t>합성곱 층 </a:t>
            </a:r>
            <a:r>
              <a:rPr lang="en-US" altLang="ko-KR" sz="1400" u="sng" dirty="0"/>
              <a:t>5-128, </a:t>
            </a:r>
            <a:r>
              <a:rPr lang="ko-KR" altLang="en-US" sz="1400" u="sng" dirty="0"/>
              <a:t>밀집 층 </a:t>
            </a:r>
            <a:r>
              <a:rPr lang="en-US" altLang="ko-KR" sz="1400" u="sng" dirty="0">
                <a:highlight>
                  <a:srgbClr val="00FF00"/>
                </a:highlight>
              </a:rPr>
              <a:t>2</a:t>
            </a:r>
            <a:r>
              <a:rPr lang="en-US" altLang="ko-KR" sz="1400" u="sng" dirty="0"/>
              <a:t>-200&gt;</a:t>
            </a:r>
          </a:p>
          <a:p>
            <a:pPr algn="ctr"/>
            <a:r>
              <a:rPr lang="en-US" altLang="ko-KR" sz="1400" u="sng" dirty="0"/>
              <a:t>&lt;loss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0.9039,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accuracy : 0.6360&gt;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4B3DEE7-FFD0-46A3-A839-7259C60E8CCE}"/>
              </a:ext>
            </a:extLst>
          </p:cNvPr>
          <p:cNvSpPr/>
          <p:nvPr/>
        </p:nvSpPr>
        <p:spPr>
          <a:xfrm>
            <a:off x="6188607" y="4641827"/>
            <a:ext cx="176990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139570D-EB14-448A-9D9A-78C10D971369}"/>
              </a:ext>
            </a:extLst>
          </p:cNvPr>
          <p:cNvSpPr/>
          <p:nvPr/>
        </p:nvSpPr>
        <p:spPr>
          <a:xfrm>
            <a:off x="9072015" y="4647923"/>
            <a:ext cx="176990" cy="1411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A8605DC-2B64-4D05-856E-A84FE26E5D4F}"/>
              </a:ext>
            </a:extLst>
          </p:cNvPr>
          <p:cNvSpPr/>
          <p:nvPr/>
        </p:nvSpPr>
        <p:spPr>
          <a:xfrm>
            <a:off x="3592887" y="594946"/>
            <a:ext cx="1957529" cy="3124439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종합</a:t>
            </a:r>
            <a:r>
              <a:rPr lang="en-US" altLang="ko-KR" sz="1400" b="1" u="sng" dirty="0">
                <a:latin typeface="+mn-ea"/>
              </a:rPr>
              <a:t>(1st.</a:t>
            </a:r>
            <a:r>
              <a:rPr lang="ko-KR" altLang="en-US" sz="1400" b="1" u="sng" dirty="0">
                <a:latin typeface="+mn-ea"/>
              </a:rPr>
              <a:t> 기준</a:t>
            </a:r>
            <a:r>
              <a:rPr lang="en-US" altLang="ko-KR" sz="1400" b="1" u="sng" dirty="0"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loss : - 0.5531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(1.4570-&gt;0.9039)</a:t>
            </a:r>
          </a:p>
          <a:p>
            <a:pPr>
              <a:lnSpc>
                <a:spcPct val="12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accuracy : -0.144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(0.7800-&gt;0.6360)</a:t>
            </a:r>
          </a:p>
          <a:p>
            <a:pPr>
              <a:lnSpc>
                <a:spcPct val="12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★ epoch</a:t>
            </a:r>
            <a:r>
              <a:rPr lang="ko-KR" altLang="en-US" sz="1400" dirty="0">
                <a:latin typeface="+mn-ea"/>
              </a:rPr>
              <a:t> 수는 동일한데 학습 데이터 수는 늘어났기 때문에 정확도가 떨어졌다고 판단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=&gt; epoch </a:t>
            </a:r>
            <a:r>
              <a:rPr lang="ko-KR" altLang="en-US" sz="1400" dirty="0">
                <a:latin typeface="+mn-ea"/>
              </a:rPr>
              <a:t>수 늘리기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5E38C43-9965-4FAB-83DF-618863E70542}"/>
              </a:ext>
            </a:extLst>
          </p:cNvPr>
          <p:cNvSpPr/>
          <p:nvPr/>
        </p:nvSpPr>
        <p:spPr>
          <a:xfrm>
            <a:off x="9280089" y="3669669"/>
            <a:ext cx="2856442" cy="2680399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2C57B6-A49B-4972-B265-B2C8B9E52E9B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330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33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5.5 Hyperparameter </a:t>
            </a:r>
            <a:r>
              <a:rPr lang="ko-KR" altLang="en-US" sz="2400" dirty="0">
                <a:latin typeface="+mj-ea"/>
                <a:ea typeface="+mj-ea"/>
              </a:rPr>
              <a:t>조정</a:t>
            </a:r>
            <a:r>
              <a:rPr lang="en-US" altLang="ko-KR" sz="2400" dirty="0">
                <a:latin typeface="+mj-ea"/>
                <a:ea typeface="+mj-ea"/>
              </a:rPr>
              <a:t>(epoch)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4373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25F9D5F-1EE4-42B6-837A-6E5BBC8D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03" y="1803711"/>
            <a:ext cx="2420981" cy="1840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A6A0CD-7054-4D57-A376-2F7D2C39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47" y="3755344"/>
            <a:ext cx="2465113" cy="18409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DB3E9DE-6572-4343-87F8-09AA4AF768DA}"/>
              </a:ext>
            </a:extLst>
          </p:cNvPr>
          <p:cNvSpPr txBox="1"/>
          <p:nvPr/>
        </p:nvSpPr>
        <p:spPr>
          <a:xfrm>
            <a:off x="3431951" y="5636964"/>
            <a:ext cx="2986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15&gt;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2-200&gt;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0.9039,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0.6360&gt;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5EA829-3B2A-4CE1-9D54-06062695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267" y="1809669"/>
            <a:ext cx="2406860" cy="1834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DE1F89-96A7-4355-9C9C-BA33476FD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67" y="3764902"/>
            <a:ext cx="2416647" cy="1840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B27DD43-4921-4D1D-9D00-909B2B3E945E}"/>
              </a:ext>
            </a:extLst>
          </p:cNvPr>
          <p:cNvSpPr txBox="1"/>
          <p:nvPr/>
        </p:nvSpPr>
        <p:spPr>
          <a:xfrm>
            <a:off x="6205631" y="5632991"/>
            <a:ext cx="2986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>
                <a:highlight>
                  <a:srgbClr val="FFFF00"/>
                </a:highlight>
              </a:rPr>
              <a:t>&lt;epoch : 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>
                <a:highlight>
                  <a:srgbClr val="FF0000"/>
                </a:highlight>
              </a:rPr>
              <a:t>2-200</a:t>
            </a:r>
            <a:r>
              <a:rPr lang="en-US" altLang="ko-KR" sz="1400" dirty="0"/>
              <a:t>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0.5341,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0.8660&gt;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E332BA-1B42-45EE-ABE3-C94450756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787" y="1815903"/>
            <a:ext cx="2429300" cy="18409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220767-F09F-414F-8BF7-B275B4C75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787" y="3779588"/>
            <a:ext cx="2416647" cy="183136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A614C4A-2C2A-4811-9B06-A6F5ED17DE62}"/>
              </a:ext>
            </a:extLst>
          </p:cNvPr>
          <p:cNvSpPr txBox="1"/>
          <p:nvPr/>
        </p:nvSpPr>
        <p:spPr>
          <a:xfrm>
            <a:off x="8926166" y="5641210"/>
            <a:ext cx="3288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>
                <a:highlight>
                  <a:srgbClr val="FFFF00"/>
                </a:highlight>
              </a:rPr>
              <a:t>&lt;epoch : 300&gt;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</a:t>
            </a:r>
            <a:r>
              <a:rPr lang="en-US" altLang="ko-KR" sz="1400" dirty="0">
                <a:highlight>
                  <a:srgbClr val="FFFF00"/>
                </a:highlight>
              </a:rPr>
              <a:t>200, 50</a:t>
            </a:r>
            <a:r>
              <a:rPr lang="en-US" altLang="ko-KR" sz="1400" dirty="0"/>
              <a:t>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0.6769,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0.8320&gt;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1B3C377-226F-4241-9A80-0095A2147C1C}"/>
              </a:ext>
            </a:extLst>
          </p:cNvPr>
          <p:cNvCxnSpPr/>
          <p:nvPr/>
        </p:nvCxnSpPr>
        <p:spPr>
          <a:xfrm>
            <a:off x="7458404" y="2126796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8269623-2565-4878-99CC-690D8C2C9200}"/>
              </a:ext>
            </a:extLst>
          </p:cNvPr>
          <p:cNvCxnSpPr/>
          <p:nvPr/>
        </p:nvCxnSpPr>
        <p:spPr>
          <a:xfrm>
            <a:off x="10171124" y="2143737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D2C6EDE-BB56-44F4-A8E6-256A03C318FE}"/>
              </a:ext>
            </a:extLst>
          </p:cNvPr>
          <p:cNvSpPr/>
          <p:nvPr/>
        </p:nvSpPr>
        <p:spPr>
          <a:xfrm>
            <a:off x="6314798" y="1748976"/>
            <a:ext cx="2756519" cy="4602736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7C505B7-A244-4769-8361-1A86F4F34C50}"/>
              </a:ext>
            </a:extLst>
          </p:cNvPr>
          <p:cNvSpPr/>
          <p:nvPr/>
        </p:nvSpPr>
        <p:spPr>
          <a:xfrm>
            <a:off x="4185600" y="564696"/>
            <a:ext cx="6832779" cy="1093276"/>
          </a:xfrm>
          <a:prstGeom prst="roundRect">
            <a:avLst>
              <a:gd name="adj" fmla="val 673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고찰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epoch</a:t>
            </a:r>
            <a:r>
              <a:rPr lang="ko-KR" altLang="en-US" sz="1400" dirty="0">
                <a:latin typeface="+mn-ea"/>
              </a:rPr>
              <a:t>값 늘려 더 많은 증강 </a:t>
            </a:r>
            <a:r>
              <a:rPr lang="en-US" altLang="ko-KR" sz="1400" dirty="0">
                <a:latin typeface="+mn-ea"/>
              </a:rPr>
              <a:t>data </a:t>
            </a:r>
            <a:r>
              <a:rPr lang="ko-KR" altLang="en-US" sz="1400" dirty="0">
                <a:latin typeface="+mn-ea"/>
              </a:rPr>
              <a:t>생성 </a:t>
            </a:r>
            <a:r>
              <a:rPr lang="en-US" altLang="ko-KR" sz="1400" dirty="0">
                <a:latin typeface="+mn-ea"/>
              </a:rPr>
              <a:t>=&gt;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loss, accuracy </a:t>
            </a:r>
            <a:r>
              <a:rPr lang="ko-KR" altLang="en-US" sz="1400" dirty="0">
                <a:latin typeface="+mn-ea"/>
              </a:rPr>
              <a:t>향상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밀집 층 노드 수 달리함 </a:t>
            </a:r>
            <a:r>
              <a:rPr lang="en-US" altLang="ko-KR" sz="1400" dirty="0">
                <a:latin typeface="+mn-ea"/>
              </a:rPr>
              <a:t>=&gt; loss, accuracy </a:t>
            </a:r>
            <a:r>
              <a:rPr lang="ko-KR" altLang="en-US" sz="1400" dirty="0">
                <a:latin typeface="+mn-ea"/>
              </a:rPr>
              <a:t>저하 </a:t>
            </a: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밀집 층 노드 수 유지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05EBEE6-7BF5-43AA-A45D-4C407E9F62E7}"/>
              </a:ext>
            </a:extLst>
          </p:cNvPr>
          <p:cNvSpPr/>
          <p:nvPr/>
        </p:nvSpPr>
        <p:spPr>
          <a:xfrm>
            <a:off x="3540189" y="1746618"/>
            <a:ext cx="2756519" cy="4602736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C084387-485E-49D1-965E-3A68732F6493}"/>
              </a:ext>
            </a:extLst>
          </p:cNvPr>
          <p:cNvSpPr/>
          <p:nvPr/>
        </p:nvSpPr>
        <p:spPr>
          <a:xfrm>
            <a:off x="7352901" y="5348192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BAA331E-45A3-418D-AB97-ECE1F00B449C}"/>
              </a:ext>
            </a:extLst>
          </p:cNvPr>
          <p:cNvSpPr/>
          <p:nvPr/>
        </p:nvSpPr>
        <p:spPr>
          <a:xfrm>
            <a:off x="10059091" y="5337982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5041E2-AE84-4426-8C3D-AB5DAF9B8808}"/>
              </a:ext>
            </a:extLst>
          </p:cNvPr>
          <p:cNvSpPr txBox="1"/>
          <p:nvPr/>
        </p:nvSpPr>
        <p:spPr>
          <a:xfrm>
            <a:off x="10013642" y="53326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75</a:t>
            </a:r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895A345-C40A-44D3-8A14-6813D2993399}"/>
              </a:ext>
            </a:extLst>
          </p:cNvPr>
          <p:cNvCxnSpPr/>
          <p:nvPr/>
        </p:nvCxnSpPr>
        <p:spPr>
          <a:xfrm>
            <a:off x="10973029" y="2145611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80BC665C-165B-4715-AFCC-96513F34010C}"/>
              </a:ext>
            </a:extLst>
          </p:cNvPr>
          <p:cNvCxnSpPr/>
          <p:nvPr/>
        </p:nvCxnSpPr>
        <p:spPr>
          <a:xfrm>
            <a:off x="8702916" y="2133583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288330-04BD-4141-BECF-D6428E508027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B5B6AFB-E7AB-463A-A3FC-A8093111D965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484235-AF54-465E-80C1-B4A57CB4FBB4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B3ACA9-7BFA-4E57-B60F-C44194B350E1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34A0BA7-8B20-44F9-A2A2-8B2251AE6B59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BF6588-58A7-4705-96D8-D9C7089E9D7B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438FC-F738-467D-BD34-8952DC5FEF75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1EF46A3-F384-4CDA-8DC4-7A2CCBA3097D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77AF6F4-503D-46B8-B6F6-BFBB22EA64CD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(0.2)</a:t>
            </a:r>
            <a:endParaRPr lang="ko-KR" alt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58768B-5EED-4582-B407-A78D3580A4C2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C6DECE2-2CB2-4972-9BC5-155B99736A8E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FF243122-C7CA-4937-9E05-15A64603E339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65BEE676-8C0A-43A0-B724-BC49243F4C1A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A2B902C1-089C-4DA7-BAD1-F2D5A612A33E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1BAA4C70-146C-404B-BF69-6014AA86ADD5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44A9C07-C222-4001-93CD-39EB408BC150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476FCD-0280-4825-856C-91ECE29D4891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36155E9-41E4-4175-91B6-35E62EE90E03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9B3DB4C-7529-47CC-80C1-4321C3F963B3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A5F15DC-C9F7-4CD0-8675-CE11E93B2158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8FAB004-F3E7-49D7-88B6-F886420CC8A7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8BAAEAB-4927-4E58-AA63-5BAD3EFA3291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2AF482-68BC-4644-B0BA-B5D353D8C734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BDD18F02-8527-40B0-B078-758A8285EEAA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506F693-9CDA-408C-B3A8-3E0E98FD66F1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D0D68D8-9430-490E-8BC2-49D0494554EC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40EF51B-8199-46D8-ADC5-FD5ABE790A13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BBBA9F6-553E-4F4F-B8A9-6CE3DBB14DA0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0C961FF-2820-452B-9F0E-DE6EFE93B1B4}"/>
              </a:ext>
            </a:extLst>
          </p:cNvPr>
          <p:cNvSpPr txBox="1"/>
          <p:nvPr/>
        </p:nvSpPr>
        <p:spPr>
          <a:xfrm>
            <a:off x="591633" y="5967841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</a:t>
            </a:r>
            <a:r>
              <a:rPr lang="en-US" altLang="ko-KR" sz="1400" b="1" u="sng" dirty="0">
                <a:highlight>
                  <a:srgbClr val="FF0000"/>
                </a:highlight>
              </a:rPr>
              <a:t>X</a:t>
            </a:r>
            <a:r>
              <a:rPr lang="en-US" altLang="ko-KR" sz="1400" u="sng" dirty="0"/>
              <a:t>&gt;</a:t>
            </a:r>
            <a:endParaRPr lang="ko-KR" altLang="en-US" sz="1400" u="sng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1E6B54C-0C6B-4AE7-BC21-97C14FE82213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CDD07D6-3635-4E19-BBBB-53D9EDEF032E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EC8AA23-8552-4261-B6D3-F817E47DA4A6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932AEB6-E598-4CF1-986F-A9E921021B82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DA5DAF8-D55A-4113-B848-DB03CC98CC71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2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2A64F6E-9F83-4F20-AF6E-26A5D9F77763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6971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34</a:t>
            </a:fld>
            <a:endParaRPr lang="ko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5.5 Hyperparameter </a:t>
            </a:r>
            <a:r>
              <a:rPr lang="ko-KR" altLang="en-US" sz="2400" dirty="0">
                <a:latin typeface="+mj-ea"/>
                <a:ea typeface="+mj-ea"/>
              </a:rPr>
              <a:t>조정</a:t>
            </a:r>
            <a:r>
              <a:rPr lang="en-US" altLang="ko-KR" sz="2400" dirty="0">
                <a:latin typeface="+mj-ea"/>
                <a:ea typeface="+mj-ea"/>
              </a:rPr>
              <a:t>(dropout)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72998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15EA829-3B2A-4CE1-9D54-06062695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42" y="1724326"/>
            <a:ext cx="2428201" cy="1834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DE1F89-96A7-4355-9C9C-BA33476FD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43" y="3679559"/>
            <a:ext cx="2416647" cy="1840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B27DD43-4921-4D1D-9D00-909B2B3E945E}"/>
              </a:ext>
            </a:extLst>
          </p:cNvPr>
          <p:cNvSpPr txBox="1"/>
          <p:nvPr/>
        </p:nvSpPr>
        <p:spPr>
          <a:xfrm>
            <a:off x="3571507" y="5547648"/>
            <a:ext cx="2986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>
                <a:highlight>
                  <a:srgbClr val="00FF00"/>
                </a:highlight>
              </a:rPr>
              <a:t>2-200</a:t>
            </a:r>
            <a:r>
              <a:rPr lang="en-US" altLang="ko-KR" sz="1400" dirty="0"/>
              <a:t>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dropout : 0.2&gt;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0.5341,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0.8660&gt;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1B3C377-226F-4241-9A80-0095A2147C1C}"/>
              </a:ext>
            </a:extLst>
          </p:cNvPr>
          <p:cNvCxnSpPr/>
          <p:nvPr/>
        </p:nvCxnSpPr>
        <p:spPr>
          <a:xfrm>
            <a:off x="4824280" y="2041453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D2C6EDE-BB56-44F4-A8E6-256A03C318FE}"/>
              </a:ext>
            </a:extLst>
          </p:cNvPr>
          <p:cNvSpPr/>
          <p:nvPr/>
        </p:nvSpPr>
        <p:spPr>
          <a:xfrm>
            <a:off x="3680674" y="1663632"/>
            <a:ext cx="2756519" cy="4833717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DB466-5922-493F-92D0-A8EB4308F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64" y="1730535"/>
            <a:ext cx="2420701" cy="184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16BE27-9E11-4F91-AA93-C6E374951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02" y="3700354"/>
            <a:ext cx="2402098" cy="183136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059AA3C-C44A-44CF-9155-47A2FB685CFF}"/>
              </a:ext>
            </a:extLst>
          </p:cNvPr>
          <p:cNvSpPr txBox="1"/>
          <p:nvPr/>
        </p:nvSpPr>
        <p:spPr>
          <a:xfrm>
            <a:off x="6363267" y="5566109"/>
            <a:ext cx="2986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300&gt;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밀집 층 </a:t>
            </a:r>
            <a:r>
              <a:rPr lang="en-US" altLang="ko-KR" sz="1400" dirty="0">
                <a:highlight>
                  <a:srgbClr val="FF0000"/>
                </a:highlight>
              </a:rPr>
              <a:t>dropout : 0.2, 0.4</a:t>
            </a:r>
            <a:r>
              <a:rPr lang="en-US" altLang="ko-KR" sz="1400" dirty="0"/>
              <a:t>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0.5542,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0.8720&gt;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29C9D-683C-40C0-8F9B-AEAE49193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746" y="1729135"/>
            <a:ext cx="2470514" cy="1873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FFAEA5-9E2F-44B1-8F5D-6CB00A8E2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746" y="3700354"/>
            <a:ext cx="2470514" cy="187861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47F1CFB-F83A-488F-AFF3-E6B601C7C9CE}"/>
              </a:ext>
            </a:extLst>
          </p:cNvPr>
          <p:cNvSpPr txBox="1"/>
          <p:nvPr/>
        </p:nvSpPr>
        <p:spPr>
          <a:xfrm>
            <a:off x="9065096" y="5562566"/>
            <a:ext cx="2986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300&gt;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밀집 층 </a:t>
            </a:r>
            <a:r>
              <a:rPr lang="en-US" altLang="ko-KR" sz="1400" dirty="0">
                <a:highlight>
                  <a:srgbClr val="FFFF00"/>
                </a:highlight>
              </a:rPr>
              <a:t>dropout : 0.4</a:t>
            </a:r>
            <a:r>
              <a:rPr lang="en-US" altLang="ko-KR" sz="1400" dirty="0"/>
              <a:t>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0.5820,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0.8360&gt;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9D69E86-2A7B-4A25-896F-7025C4FD79FF}"/>
              </a:ext>
            </a:extLst>
          </p:cNvPr>
          <p:cNvSpPr/>
          <p:nvPr/>
        </p:nvSpPr>
        <p:spPr>
          <a:xfrm>
            <a:off x="3668528" y="516082"/>
            <a:ext cx="8132731" cy="1093276"/>
          </a:xfrm>
          <a:prstGeom prst="roundRect">
            <a:avLst>
              <a:gd name="adj" fmla="val 673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고찰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epoch 75</a:t>
            </a:r>
            <a:r>
              <a:rPr lang="ko-KR" altLang="en-US" sz="1400" dirty="0">
                <a:latin typeface="+mn-ea"/>
              </a:rPr>
              <a:t> 즈음부터 시작되는 과대적합 해소 위해 </a:t>
            </a:r>
            <a:r>
              <a:rPr lang="en-US" altLang="ko-KR" sz="1400" dirty="0">
                <a:latin typeface="+mn-ea"/>
              </a:rPr>
              <a:t>dropout 0.4</a:t>
            </a:r>
            <a:r>
              <a:rPr lang="ko-KR" altLang="en-US" sz="1400" dirty="0">
                <a:latin typeface="+mn-ea"/>
              </a:rPr>
              <a:t> 적용</a:t>
            </a:r>
            <a:r>
              <a:rPr lang="en-US" altLang="ko-KR" sz="1400" dirty="0">
                <a:latin typeface="+mn-ea"/>
              </a:rPr>
              <a:t> =&gt; </a:t>
            </a:r>
            <a:r>
              <a:rPr lang="ko-KR" altLang="en-US" sz="1400" dirty="0">
                <a:latin typeface="+mn-ea"/>
              </a:rPr>
              <a:t>유의미한 변화 없음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다른 </a:t>
            </a:r>
            <a:r>
              <a:rPr lang="en-US" altLang="ko-KR" sz="1400" dirty="0">
                <a:latin typeface="+mn-ea"/>
              </a:rPr>
              <a:t>Hyperparameter </a:t>
            </a:r>
            <a:r>
              <a:rPr lang="ko-KR" altLang="en-US" sz="1400" dirty="0">
                <a:latin typeface="+mn-ea"/>
              </a:rPr>
              <a:t>변경에 영향력이 있을 것이란 생각에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밀집 층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 중 하나 </a:t>
            </a:r>
            <a:r>
              <a:rPr lang="en-US" altLang="ko-KR" sz="1400" dirty="0">
                <a:latin typeface="+mn-ea"/>
              </a:rPr>
              <a:t>0.2, </a:t>
            </a:r>
            <a:r>
              <a:rPr lang="ko-KR" altLang="en-US" sz="1400" dirty="0">
                <a:latin typeface="+mn-ea"/>
              </a:rPr>
              <a:t>다른 하나 </a:t>
            </a:r>
            <a:r>
              <a:rPr lang="en-US" altLang="ko-KR" sz="1400" dirty="0">
                <a:latin typeface="+mn-ea"/>
              </a:rPr>
              <a:t>0.4 </a:t>
            </a:r>
            <a:r>
              <a:rPr lang="ko-KR" altLang="en-US" sz="1400" dirty="0">
                <a:latin typeface="+mn-ea"/>
              </a:rPr>
              <a:t>적용한 신경망 채택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8D75E60-BB92-48EE-8179-BC6F7CA6D3D3}"/>
              </a:ext>
            </a:extLst>
          </p:cNvPr>
          <p:cNvSpPr/>
          <p:nvPr/>
        </p:nvSpPr>
        <p:spPr>
          <a:xfrm>
            <a:off x="6478364" y="1659828"/>
            <a:ext cx="2756519" cy="4837522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34F99C-AF3B-4476-81EB-D73DFCD0CC91}"/>
              </a:ext>
            </a:extLst>
          </p:cNvPr>
          <p:cNvSpPr/>
          <p:nvPr/>
        </p:nvSpPr>
        <p:spPr>
          <a:xfrm>
            <a:off x="7309516" y="5305270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90D0D-44FE-4ADB-B503-0F0C93910107}"/>
              </a:ext>
            </a:extLst>
          </p:cNvPr>
          <p:cNvSpPr txBox="1"/>
          <p:nvPr/>
        </p:nvSpPr>
        <p:spPr>
          <a:xfrm>
            <a:off x="7264067" y="529991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75</a:t>
            </a:r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95D2888-63F7-4E40-8E23-B057BD7F8893}"/>
              </a:ext>
            </a:extLst>
          </p:cNvPr>
          <p:cNvCxnSpPr/>
          <p:nvPr/>
        </p:nvCxnSpPr>
        <p:spPr>
          <a:xfrm>
            <a:off x="7415019" y="2081227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C2EAC1A-242F-4B90-B103-FECC984A0797}"/>
              </a:ext>
            </a:extLst>
          </p:cNvPr>
          <p:cNvCxnSpPr/>
          <p:nvPr/>
        </p:nvCxnSpPr>
        <p:spPr>
          <a:xfrm>
            <a:off x="10164315" y="2093419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3C6470CD-1F00-4BF0-8B92-23FAD7EAC773}"/>
              </a:ext>
            </a:extLst>
          </p:cNvPr>
          <p:cNvSpPr/>
          <p:nvPr/>
        </p:nvSpPr>
        <p:spPr>
          <a:xfrm>
            <a:off x="10059091" y="5337982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6F6108-C6CB-4AE0-9549-215B08F47E9C}"/>
              </a:ext>
            </a:extLst>
          </p:cNvPr>
          <p:cNvSpPr txBox="1"/>
          <p:nvPr/>
        </p:nvSpPr>
        <p:spPr>
          <a:xfrm>
            <a:off x="10013642" y="53326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75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EACF2E1-FD16-4C11-93F5-D431AF7925F1}"/>
              </a:ext>
            </a:extLst>
          </p:cNvPr>
          <p:cNvCxnSpPr/>
          <p:nvPr/>
        </p:nvCxnSpPr>
        <p:spPr>
          <a:xfrm>
            <a:off x="8235925" y="2069035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030763D-2B97-4B9B-A060-667FEF0BA283}"/>
              </a:ext>
            </a:extLst>
          </p:cNvPr>
          <p:cNvCxnSpPr/>
          <p:nvPr/>
        </p:nvCxnSpPr>
        <p:spPr>
          <a:xfrm>
            <a:off x="11021797" y="2111707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89DB979-E60B-47D9-BD5C-FB47A473A4B0}"/>
              </a:ext>
            </a:extLst>
          </p:cNvPr>
          <p:cNvCxnSpPr/>
          <p:nvPr/>
        </p:nvCxnSpPr>
        <p:spPr>
          <a:xfrm>
            <a:off x="6083808" y="2044708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A9BB28-5BE0-4291-A035-8DADE98BDBA5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78C5FB-DF10-4207-9AE8-161D01E628A4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B76E3-FB40-497A-A4C5-0070942A3358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0E4DBC-028C-4B0B-93E7-0FC0D92E4362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3908FB-8228-47D0-8DA1-902BAC59D2EA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CBE9CB-908A-4322-9B6C-BCBDA8B4742B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A81D84-4B35-4717-B1BF-E06779D8DD13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85D7EB-2912-4641-88AB-CD112941C4A3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C91A27-E54B-4A93-B4F8-125146CE5086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</a:t>
            </a:r>
            <a:r>
              <a:rPr lang="en-US" altLang="ko-KR" sz="1400" b="1" dirty="0">
                <a:highlight>
                  <a:srgbClr val="FF0000"/>
                </a:highlight>
              </a:rPr>
              <a:t>X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4D16D6-65A1-4808-833E-FFD9EFE13A60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54BFB9-AC5C-4D3B-BA1A-6FE3088BC4B3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31DFF378-5BA7-492E-854C-48E56A8E9994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A07FE240-5D81-442B-AFC9-2AF7621943E8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아래쪽 105">
            <a:extLst>
              <a:ext uri="{FF2B5EF4-FFF2-40B4-BE49-F238E27FC236}">
                <a16:creationId xmlns:a16="http://schemas.microsoft.com/office/drawing/2014/main" id="{93A639A2-F41B-4777-93C3-28CFAD62A3E9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아래쪽 106">
            <a:extLst>
              <a:ext uri="{FF2B5EF4-FFF2-40B4-BE49-F238E27FC236}">
                <a16:creationId xmlns:a16="http://schemas.microsoft.com/office/drawing/2014/main" id="{9415C516-7E0E-4B8E-BD1F-96763828A10B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B8FF2AF-0846-4014-842B-2FD6D2207E28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8ECD754-9B9D-4335-8610-52107B6B985B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52C8CAB-4632-4C27-AAEC-76AD9FEF3018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16244EB-60AE-4598-A737-CB1EC8617D2F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D9A1EE5-7321-492E-9056-B65CBE7EAE91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E859A94-7644-4364-AD7C-FB76C25AB4AC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074695-2B0B-42B6-A95D-894AAD048E36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E4C548-DA57-47AB-B881-D0E705EB22DC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24A15B0-BDE7-454A-A3A2-DCB4C6B16401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FB8038-A77E-4637-BD2A-D097F775AB8C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2D13D55-8BE9-480F-AFF4-E250EEB20C19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7D7A726-1321-41E5-A714-5C80B70B19FD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9CC0B7-6E2D-4E2B-A3B5-4B5A0A7873F8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3C271A-EF2F-4543-BA8E-7C2217447CD1}"/>
              </a:ext>
            </a:extLst>
          </p:cNvPr>
          <p:cNvSpPr txBox="1"/>
          <p:nvPr/>
        </p:nvSpPr>
        <p:spPr>
          <a:xfrm>
            <a:off x="591633" y="5967841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300&gt;</a:t>
            </a:r>
            <a:endParaRPr lang="ko-KR" altLang="en-US" sz="1400" u="sng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45FC4A2-EF2F-42F4-8BA1-54D5B9F4F665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991181D-1959-472F-A9E0-5F9C9AC4EBF7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BC01787-0360-4A7F-821B-FE163A1D5D8D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0EC9E67-50C4-4F40-84ED-656B83AB1CD2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9A7CBA-4FC3-4C05-9CD8-B74F2383703E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2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DC8458-6ED4-4828-98EE-7919261C96D0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MaxPooling2D(2)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289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5.5 Hyperparameter </a:t>
            </a:r>
            <a:r>
              <a:rPr lang="ko-KR" altLang="en-US" sz="2400" dirty="0">
                <a:latin typeface="+mj-ea"/>
                <a:ea typeface="+mj-ea"/>
              </a:rPr>
              <a:t>조정</a:t>
            </a:r>
            <a:r>
              <a:rPr lang="en-US" altLang="ko-KR" sz="2400" dirty="0">
                <a:latin typeface="+mj-ea"/>
                <a:ea typeface="+mj-ea"/>
              </a:rPr>
              <a:t>(Pooling)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72998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D2C6EDE-BB56-44F4-A8E6-256A03C318FE}"/>
              </a:ext>
            </a:extLst>
          </p:cNvPr>
          <p:cNvSpPr/>
          <p:nvPr/>
        </p:nvSpPr>
        <p:spPr>
          <a:xfrm>
            <a:off x="4729186" y="1639248"/>
            <a:ext cx="2756519" cy="4833717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DB466-5922-493F-92D0-A8EB4308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16" y="1706151"/>
            <a:ext cx="2420701" cy="184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16BE27-9E11-4F91-AA93-C6E37495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54" y="3675970"/>
            <a:ext cx="2402098" cy="183136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059AA3C-C44A-44CF-9155-47A2FB685CFF}"/>
              </a:ext>
            </a:extLst>
          </p:cNvPr>
          <p:cNvSpPr txBox="1"/>
          <p:nvPr/>
        </p:nvSpPr>
        <p:spPr>
          <a:xfrm>
            <a:off x="4607619" y="5541725"/>
            <a:ext cx="2986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300&gt;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MaxPooling2D(2)&gt;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0.5542,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0.8720&gt;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9D69E86-2A7B-4A25-896F-7025C4FD79FF}"/>
              </a:ext>
            </a:extLst>
          </p:cNvPr>
          <p:cNvSpPr/>
          <p:nvPr/>
        </p:nvSpPr>
        <p:spPr>
          <a:xfrm>
            <a:off x="3668528" y="516082"/>
            <a:ext cx="8132731" cy="1093276"/>
          </a:xfrm>
          <a:prstGeom prst="roundRect">
            <a:avLst>
              <a:gd name="adj" fmla="val 673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고찰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과대적합 특징을 너무 잘 잡나</a:t>
            </a:r>
            <a:r>
              <a:rPr lang="en-US" altLang="ko-KR" sz="1400" dirty="0">
                <a:latin typeface="+mn-ea"/>
              </a:rPr>
              <a:t>? =&gt; Max </a:t>
            </a:r>
            <a:r>
              <a:rPr lang="ko-KR" altLang="en-US" sz="1400" dirty="0">
                <a:latin typeface="+mn-ea"/>
              </a:rPr>
              <a:t>아닌 </a:t>
            </a:r>
            <a:r>
              <a:rPr lang="en-US" altLang="ko-KR" sz="1400" dirty="0">
                <a:latin typeface="+mn-ea"/>
              </a:rPr>
              <a:t>AveragePooing</a:t>
            </a:r>
            <a:r>
              <a:rPr lang="ko-KR" altLang="en-US" sz="1400" dirty="0">
                <a:latin typeface="+mn-ea"/>
              </a:rPr>
              <a:t> 적용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  =&gt; </a:t>
            </a:r>
            <a:r>
              <a:rPr lang="ko-KR" altLang="en-US" sz="1400" dirty="0">
                <a:latin typeface="+mn-ea"/>
              </a:rPr>
              <a:t>여전히 </a:t>
            </a:r>
            <a:r>
              <a:rPr lang="en-US" altLang="ko-KR" sz="1400" dirty="0">
                <a:latin typeface="+mn-ea"/>
              </a:rPr>
              <a:t>epoch75 </a:t>
            </a:r>
            <a:r>
              <a:rPr lang="ko-KR" altLang="en-US" sz="1400" dirty="0">
                <a:latin typeface="+mn-ea"/>
              </a:rPr>
              <a:t>즈음에서 과대적합 시작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값은 약간 저하되었지만 정확도 향상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8D75E60-BB92-48EE-8179-BC6F7CA6D3D3}"/>
              </a:ext>
            </a:extLst>
          </p:cNvPr>
          <p:cNvSpPr/>
          <p:nvPr/>
        </p:nvSpPr>
        <p:spPr>
          <a:xfrm>
            <a:off x="8204601" y="1641302"/>
            <a:ext cx="2756519" cy="4837522"/>
          </a:xfrm>
          <a:prstGeom prst="roundRect">
            <a:avLst>
              <a:gd name="adj" fmla="val 2566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34F99C-AF3B-4476-81EB-D73DFCD0CC91}"/>
              </a:ext>
            </a:extLst>
          </p:cNvPr>
          <p:cNvSpPr/>
          <p:nvPr/>
        </p:nvSpPr>
        <p:spPr>
          <a:xfrm>
            <a:off x="5541676" y="5280886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90D0D-44FE-4ADB-B503-0F0C93910107}"/>
              </a:ext>
            </a:extLst>
          </p:cNvPr>
          <p:cNvSpPr txBox="1"/>
          <p:nvPr/>
        </p:nvSpPr>
        <p:spPr>
          <a:xfrm>
            <a:off x="5496227" y="527553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75</a:t>
            </a:r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95D2888-63F7-4E40-8E23-B057BD7F8893}"/>
              </a:ext>
            </a:extLst>
          </p:cNvPr>
          <p:cNvCxnSpPr/>
          <p:nvPr/>
        </p:nvCxnSpPr>
        <p:spPr>
          <a:xfrm>
            <a:off x="5659371" y="2056843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A9BB28-5BE0-4291-A035-8DADE98BDBA5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78C5FB-DF10-4207-9AE8-161D01E628A4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B76E3-FB40-497A-A4C5-0070942A3358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0E4DBC-028C-4B0B-93E7-0FC0D92E4362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3908FB-8228-47D0-8DA1-902BAC59D2EA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CBE9CB-908A-4322-9B6C-BCBDA8B4742B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A81D84-4B35-4717-B1BF-E06779D8DD13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85D7EB-2912-4641-88AB-CD112941C4A3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C91A27-E54B-4A93-B4F8-125146CE5086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</a:t>
            </a:r>
            <a:r>
              <a:rPr lang="en-US" altLang="ko-KR" sz="1400" dirty="0">
                <a:highlight>
                  <a:srgbClr val="00FF00"/>
                </a:highlight>
              </a:rPr>
              <a:t>0.2, 0.4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4D16D6-65A1-4808-833E-FFD9EFE13A60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54BFB9-AC5C-4D3B-BA1A-6FE3088BC4B3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31DFF378-5BA7-492E-854C-48E56A8E9994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A07FE240-5D81-442B-AFC9-2AF7621943E8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아래쪽 105">
            <a:extLst>
              <a:ext uri="{FF2B5EF4-FFF2-40B4-BE49-F238E27FC236}">
                <a16:creationId xmlns:a16="http://schemas.microsoft.com/office/drawing/2014/main" id="{93A639A2-F41B-4777-93C3-28CFAD62A3E9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아래쪽 106">
            <a:extLst>
              <a:ext uri="{FF2B5EF4-FFF2-40B4-BE49-F238E27FC236}">
                <a16:creationId xmlns:a16="http://schemas.microsoft.com/office/drawing/2014/main" id="{9415C516-7E0E-4B8E-BD1F-96763828A10B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B8FF2AF-0846-4014-842B-2FD6D2207E28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8ECD754-9B9D-4335-8610-52107B6B985B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52C8CAB-4632-4C27-AAEC-76AD9FEF3018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16244EB-60AE-4598-A737-CB1EC8617D2F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D9A1EE5-7321-492E-9056-B65CBE7EAE91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E859A94-7644-4364-AD7C-FB76C25AB4AC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074695-2B0B-42B6-A95D-894AAD048E36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E4C548-DA57-47AB-B881-D0E705EB22DC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24A15B0-BDE7-454A-A3A2-DCB4C6B16401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FB8038-A77E-4637-BD2A-D097F775AB8C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2D13D55-8BE9-480F-AFF4-E250EEB20C19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7D7A726-1321-41E5-A714-5C80B70B19FD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9CC0B7-6E2D-4E2B-A3B5-4B5A0A7873F8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3C271A-EF2F-4543-BA8E-7C2217447CD1}"/>
              </a:ext>
            </a:extLst>
          </p:cNvPr>
          <p:cNvSpPr txBox="1"/>
          <p:nvPr/>
        </p:nvSpPr>
        <p:spPr>
          <a:xfrm>
            <a:off x="591633" y="5967841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300&gt;</a:t>
            </a:r>
            <a:endParaRPr lang="ko-KR" altLang="en-US" sz="1400" u="sng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45FC4A2-EF2F-42F4-8BA1-54D5B9F4F665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991181D-1959-472F-A9E0-5F9C9AC4EBF7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BC01787-0360-4A7F-821B-FE163A1D5D8D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0EC9E67-50C4-4F40-84ED-656B83AB1CD2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9A7CBA-4FC3-4C05-9CD8-B74F2383703E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2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DC8458-6ED4-4828-98EE-7919261C96D0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FF0000"/>
                </a:highlight>
              </a:rPr>
              <a:t>X</a:t>
            </a:r>
            <a:r>
              <a:rPr lang="en-US" altLang="ko-KR" sz="1400" dirty="0"/>
              <a:t>Pooling2D(2)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E1A881-32FD-4E52-B941-E1082B68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45" y="1706151"/>
            <a:ext cx="2414199" cy="1834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F420A1-AEA0-4659-8B2B-7F157B89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351" y="3691106"/>
            <a:ext cx="2423564" cy="1838131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ECC97A46-32C8-4563-9053-2447C6F929A4}"/>
              </a:ext>
            </a:extLst>
          </p:cNvPr>
          <p:cNvSpPr/>
          <p:nvPr/>
        </p:nvSpPr>
        <p:spPr>
          <a:xfrm>
            <a:off x="9120028" y="5305327"/>
            <a:ext cx="211006" cy="210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8591B7-4648-4862-9CE6-B21DE4D0C7AB}"/>
              </a:ext>
            </a:extLst>
          </p:cNvPr>
          <p:cNvSpPr txBox="1"/>
          <p:nvPr/>
        </p:nvSpPr>
        <p:spPr>
          <a:xfrm>
            <a:off x="9074579" y="529997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75</a:t>
            </a:r>
            <a:endParaRPr lang="ko-KR" altLang="en-US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191679C-A2A2-441B-99C7-A0D7F7EDD114}"/>
              </a:ext>
            </a:extLst>
          </p:cNvPr>
          <p:cNvCxnSpPr/>
          <p:nvPr/>
        </p:nvCxnSpPr>
        <p:spPr>
          <a:xfrm>
            <a:off x="9225531" y="2081284"/>
            <a:ext cx="0" cy="323825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91D63E-D4FF-4BA8-87A9-699848DA7A8A}"/>
              </a:ext>
            </a:extLst>
          </p:cNvPr>
          <p:cNvSpPr txBox="1"/>
          <p:nvPr/>
        </p:nvSpPr>
        <p:spPr>
          <a:xfrm>
            <a:off x="8081662" y="5534590"/>
            <a:ext cx="2986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sng" dirty="0"/>
              <a:t>&lt;epoch : 300&gt;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/>
              <a:t>5-128, </a:t>
            </a:r>
            <a:r>
              <a:rPr lang="ko-KR" altLang="en-US" sz="1400" dirty="0"/>
              <a:t>밀집 층 </a:t>
            </a:r>
            <a:r>
              <a:rPr lang="en-US" altLang="ko-KR" sz="1400" dirty="0"/>
              <a:t>2-200&gt;</a:t>
            </a:r>
          </a:p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합성곱 층 </a:t>
            </a:r>
            <a:r>
              <a:rPr lang="en-US" altLang="ko-KR" sz="1400" dirty="0">
                <a:highlight>
                  <a:srgbClr val="FF0000"/>
                </a:highlight>
              </a:rPr>
              <a:t>Average</a:t>
            </a:r>
            <a:r>
              <a:rPr lang="en-US" altLang="ko-KR" sz="1400" dirty="0"/>
              <a:t>pooling2D(2)&gt;</a:t>
            </a:r>
          </a:p>
          <a:p>
            <a:pPr algn="ctr"/>
            <a:r>
              <a:rPr lang="en-US" altLang="ko-KR" sz="1400" dirty="0"/>
              <a:t>&lt;loss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0.5793,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: 0.9160&gt;</a:t>
            </a:r>
          </a:p>
        </p:txBody>
      </p:sp>
      <p:sp>
        <p:nvSpPr>
          <p:cNvPr id="77" name="슬라이드 번호 개체 틀 12">
            <a:extLst>
              <a:ext uri="{FF2B5EF4-FFF2-40B4-BE49-F238E27FC236}">
                <a16:creationId xmlns:a16="http://schemas.microsoft.com/office/drawing/2014/main" id="{FE4E65D1-A250-446F-89C1-0EC516A2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35</a:t>
            </a:fld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08486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BC958-E254-4970-A842-EE0C72191F71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6AEA9-1992-406C-A24A-9F10DC3D054B}"/>
              </a:ext>
            </a:extLst>
          </p:cNvPr>
          <p:cNvSpPr txBox="1"/>
          <p:nvPr/>
        </p:nvSpPr>
        <p:spPr>
          <a:xfrm>
            <a:off x="363691" y="-956"/>
            <a:ext cx="650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5.6 </a:t>
            </a:r>
            <a:r>
              <a:rPr lang="ko-KR" altLang="en-US" sz="2400" dirty="0">
                <a:latin typeface="+mj-ea"/>
                <a:ea typeface="+mj-ea"/>
              </a:rPr>
              <a:t>최종 신경망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이미지 증강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B34000-71EE-4491-82F2-2C31F937014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372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A9BB28-5BE0-4291-A035-8DADE98BDBA5}"/>
              </a:ext>
            </a:extLst>
          </p:cNvPr>
          <p:cNvSpPr txBox="1"/>
          <p:nvPr/>
        </p:nvSpPr>
        <p:spPr>
          <a:xfrm>
            <a:off x="1123433" y="819210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160x160x3 Image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78C5FB-DF10-4207-9AE8-161D01E628A4}"/>
              </a:ext>
            </a:extLst>
          </p:cNvPr>
          <p:cNvSpPr txBox="1"/>
          <p:nvPr/>
        </p:nvSpPr>
        <p:spPr>
          <a:xfrm>
            <a:off x="1123433" y="1450252"/>
            <a:ext cx="1865260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kernel_size=3x3</a:t>
            </a:r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B76E3-FB40-497A-A4C5-0070942A3358}"/>
              </a:ext>
            </a:extLst>
          </p:cNvPr>
          <p:cNvSpPr txBox="1"/>
          <p:nvPr/>
        </p:nvSpPr>
        <p:spPr>
          <a:xfrm>
            <a:off x="1120898" y="1758029"/>
            <a:ext cx="1867795" cy="30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padding = 'same'</a:t>
            </a:r>
            <a:endParaRPr lang="ko-KR" altLang="en-US" sz="1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0E4DBC-028C-4B0B-93E7-0FC0D92E4362}"/>
              </a:ext>
            </a:extLst>
          </p:cNvPr>
          <p:cNvSpPr txBox="1"/>
          <p:nvPr/>
        </p:nvSpPr>
        <p:spPr>
          <a:xfrm>
            <a:off x="1120899" y="2065222"/>
            <a:ext cx="1867794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Conv2D (</a:t>
            </a:r>
            <a:r>
              <a:rPr lang="en-US" altLang="ko-KR" sz="1400" dirty="0">
                <a:highlight>
                  <a:srgbClr val="00FF00"/>
                </a:highlight>
              </a:rPr>
              <a:t>128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3908FB-8228-47D0-8DA1-902BAC59D2EA}"/>
              </a:ext>
            </a:extLst>
          </p:cNvPr>
          <p:cNvSpPr txBox="1"/>
          <p:nvPr/>
        </p:nvSpPr>
        <p:spPr>
          <a:xfrm>
            <a:off x="1120900" y="2373001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CBE9CB-908A-4322-9B6C-BCBDA8B4742B}"/>
              </a:ext>
            </a:extLst>
          </p:cNvPr>
          <p:cNvSpPr txBox="1"/>
          <p:nvPr/>
        </p:nvSpPr>
        <p:spPr>
          <a:xfrm>
            <a:off x="1120898" y="3247650"/>
            <a:ext cx="1867791" cy="30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Flatten()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A81D84-4B35-4717-B1BF-E06779D8DD13}"/>
              </a:ext>
            </a:extLst>
          </p:cNvPr>
          <p:cNvSpPr txBox="1"/>
          <p:nvPr/>
        </p:nvSpPr>
        <p:spPr>
          <a:xfrm>
            <a:off x="1120899" y="3878515"/>
            <a:ext cx="1867790" cy="307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</a:t>
            </a:r>
            <a:r>
              <a:rPr lang="en-US" altLang="ko-KR" sz="1400" dirty="0">
                <a:highlight>
                  <a:srgbClr val="00FF00"/>
                </a:highlight>
              </a:rPr>
              <a:t>200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85D7EB-2912-4641-88AB-CD112941C4A3}"/>
              </a:ext>
            </a:extLst>
          </p:cNvPr>
          <p:cNvSpPr txBox="1"/>
          <p:nvPr/>
        </p:nvSpPr>
        <p:spPr>
          <a:xfrm>
            <a:off x="1120901" y="4186293"/>
            <a:ext cx="1867788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activation='relu'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C91A27-E54B-4A93-B4F8-125146CE5086}"/>
              </a:ext>
            </a:extLst>
          </p:cNvPr>
          <p:cNvSpPr txBox="1"/>
          <p:nvPr/>
        </p:nvSpPr>
        <p:spPr>
          <a:xfrm>
            <a:off x="1120903" y="4494071"/>
            <a:ext cx="1867786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Dropout (</a:t>
            </a:r>
            <a:r>
              <a:rPr lang="en-US" altLang="ko-KR" sz="1400" dirty="0">
                <a:highlight>
                  <a:srgbClr val="00FF00"/>
                </a:highlight>
              </a:rPr>
              <a:t>0.2, 0.4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4D16D6-65A1-4808-833E-FFD9EFE13A60}"/>
              </a:ext>
            </a:extLst>
          </p:cNvPr>
          <p:cNvSpPr txBox="1"/>
          <p:nvPr/>
        </p:nvSpPr>
        <p:spPr>
          <a:xfrm>
            <a:off x="1120898" y="5134321"/>
            <a:ext cx="1867785" cy="308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Dense (5)</a:t>
            </a:r>
            <a:endParaRPr lang="ko-KR" alt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54BFB9-AC5C-4D3B-BA1A-6FE3088BC4B3}"/>
              </a:ext>
            </a:extLst>
          </p:cNvPr>
          <p:cNvSpPr txBox="1"/>
          <p:nvPr/>
        </p:nvSpPr>
        <p:spPr>
          <a:xfrm>
            <a:off x="1120897" y="5444968"/>
            <a:ext cx="186778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activation='softmax'</a:t>
            </a:r>
            <a:endParaRPr lang="ko-KR" altLang="en-US" sz="1400" dirty="0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31DFF378-5BA7-492E-854C-48E56A8E9994}"/>
              </a:ext>
            </a:extLst>
          </p:cNvPr>
          <p:cNvSpPr/>
          <p:nvPr/>
        </p:nvSpPr>
        <p:spPr>
          <a:xfrm>
            <a:off x="1966032" y="116718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A07FE240-5D81-442B-AFC9-2AF7621943E8}"/>
              </a:ext>
            </a:extLst>
          </p:cNvPr>
          <p:cNvSpPr/>
          <p:nvPr/>
        </p:nvSpPr>
        <p:spPr>
          <a:xfrm>
            <a:off x="1964793" y="2979823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아래쪽 105">
            <a:extLst>
              <a:ext uri="{FF2B5EF4-FFF2-40B4-BE49-F238E27FC236}">
                <a16:creationId xmlns:a16="http://schemas.microsoft.com/office/drawing/2014/main" id="{93A639A2-F41B-4777-93C3-28CFAD62A3E9}"/>
              </a:ext>
            </a:extLst>
          </p:cNvPr>
          <p:cNvSpPr/>
          <p:nvPr/>
        </p:nvSpPr>
        <p:spPr>
          <a:xfrm>
            <a:off x="1959635" y="3607209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아래쪽 106">
            <a:extLst>
              <a:ext uri="{FF2B5EF4-FFF2-40B4-BE49-F238E27FC236}">
                <a16:creationId xmlns:a16="http://schemas.microsoft.com/office/drawing/2014/main" id="{9415C516-7E0E-4B8E-BD1F-96763828A10B}"/>
              </a:ext>
            </a:extLst>
          </p:cNvPr>
          <p:cNvSpPr/>
          <p:nvPr/>
        </p:nvSpPr>
        <p:spPr>
          <a:xfrm>
            <a:off x="1958396" y="4846648"/>
            <a:ext cx="177513" cy="24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B8FF2AF-0846-4014-842B-2FD6D2207E28}"/>
              </a:ext>
            </a:extLst>
          </p:cNvPr>
          <p:cNvCxnSpPr>
            <a:cxnSpLocks/>
          </p:cNvCxnSpPr>
          <p:nvPr/>
        </p:nvCxnSpPr>
        <p:spPr>
          <a:xfrm>
            <a:off x="429011" y="1272263"/>
            <a:ext cx="26768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8ECD754-9B9D-4335-8610-52107B6B985B}"/>
              </a:ext>
            </a:extLst>
          </p:cNvPr>
          <p:cNvCxnSpPr>
            <a:cxnSpLocks/>
          </p:cNvCxnSpPr>
          <p:nvPr/>
        </p:nvCxnSpPr>
        <p:spPr>
          <a:xfrm>
            <a:off x="429011" y="4946409"/>
            <a:ext cx="266594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52C8CAB-4632-4C27-AAEC-76AD9FEF3018}"/>
              </a:ext>
            </a:extLst>
          </p:cNvPr>
          <p:cNvCxnSpPr>
            <a:cxnSpLocks/>
          </p:cNvCxnSpPr>
          <p:nvPr/>
        </p:nvCxnSpPr>
        <p:spPr>
          <a:xfrm>
            <a:off x="1018971" y="738863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16244EB-60AE-4598-A737-CB1EC8617D2F}"/>
              </a:ext>
            </a:extLst>
          </p:cNvPr>
          <p:cNvCxnSpPr>
            <a:cxnSpLocks/>
          </p:cNvCxnSpPr>
          <p:nvPr/>
        </p:nvCxnSpPr>
        <p:spPr>
          <a:xfrm>
            <a:off x="616017" y="1293611"/>
            <a:ext cx="0" cy="3643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D9A1EE5-7321-492E-9056-B65CBE7EAE91}"/>
              </a:ext>
            </a:extLst>
          </p:cNvPr>
          <p:cNvCxnSpPr>
            <a:cxnSpLocks/>
          </p:cNvCxnSpPr>
          <p:nvPr/>
        </p:nvCxnSpPr>
        <p:spPr>
          <a:xfrm flipV="1">
            <a:off x="1018971" y="4956591"/>
            <a:ext cx="0" cy="9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E859A94-7644-4364-AD7C-FB76C25AB4AC}"/>
              </a:ext>
            </a:extLst>
          </p:cNvPr>
          <p:cNvSpPr txBox="1"/>
          <p:nvPr/>
        </p:nvSpPr>
        <p:spPr>
          <a:xfrm rot="16200000">
            <a:off x="463939" y="819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입력층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074695-2B0B-42B6-A95D-894AAD048E36}"/>
              </a:ext>
            </a:extLst>
          </p:cNvPr>
          <p:cNvSpPr txBox="1"/>
          <p:nvPr/>
        </p:nvSpPr>
        <p:spPr>
          <a:xfrm rot="16200000">
            <a:off x="47616" y="26750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은닉층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E4C548-DA57-47AB-B881-D0E705EB22DC}"/>
              </a:ext>
            </a:extLst>
          </p:cNvPr>
          <p:cNvSpPr txBox="1"/>
          <p:nvPr/>
        </p:nvSpPr>
        <p:spPr>
          <a:xfrm rot="16200000">
            <a:off x="462763" y="5288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출력층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24A15B0-BDE7-454A-A3A2-DCB4C6B16401}"/>
              </a:ext>
            </a:extLst>
          </p:cNvPr>
          <p:cNvCxnSpPr>
            <a:cxnSpLocks/>
          </p:cNvCxnSpPr>
          <p:nvPr/>
        </p:nvCxnSpPr>
        <p:spPr>
          <a:xfrm>
            <a:off x="869447" y="3084952"/>
            <a:ext cx="22567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FB8038-A77E-4637-BD2A-D097F775AB8C}"/>
              </a:ext>
            </a:extLst>
          </p:cNvPr>
          <p:cNvCxnSpPr>
            <a:cxnSpLocks/>
          </p:cNvCxnSpPr>
          <p:nvPr/>
        </p:nvCxnSpPr>
        <p:spPr>
          <a:xfrm>
            <a:off x="1029675" y="1309876"/>
            <a:ext cx="0" cy="1755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2D13D55-8BE9-480F-AFF4-E250EEB20C19}"/>
              </a:ext>
            </a:extLst>
          </p:cNvPr>
          <p:cNvCxnSpPr>
            <a:cxnSpLocks/>
          </p:cNvCxnSpPr>
          <p:nvPr/>
        </p:nvCxnSpPr>
        <p:spPr>
          <a:xfrm>
            <a:off x="1029675" y="3115089"/>
            <a:ext cx="0" cy="1821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7D7A726-1321-41E5-A714-5C80B70B19FD}"/>
              </a:ext>
            </a:extLst>
          </p:cNvPr>
          <p:cNvSpPr txBox="1"/>
          <p:nvPr/>
        </p:nvSpPr>
        <p:spPr>
          <a:xfrm rot="16200000">
            <a:off x="339725" y="1911606"/>
            <a:ext cx="9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합성곱 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9CC0B7-6E2D-4E2B-A3B5-4B5A0A7873F8}"/>
              </a:ext>
            </a:extLst>
          </p:cNvPr>
          <p:cNvSpPr txBox="1"/>
          <p:nvPr/>
        </p:nvSpPr>
        <p:spPr>
          <a:xfrm rot="16200000">
            <a:off x="426639" y="387851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밀집 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3C271A-EF2F-4543-BA8E-7C2217447CD1}"/>
              </a:ext>
            </a:extLst>
          </p:cNvPr>
          <p:cNvSpPr txBox="1"/>
          <p:nvPr/>
        </p:nvSpPr>
        <p:spPr>
          <a:xfrm>
            <a:off x="591633" y="5967841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&lt;</a:t>
            </a:r>
            <a:r>
              <a:rPr lang="ko-KR" altLang="en-US" sz="1400" u="sng" dirty="0"/>
              <a:t>인공신경망 </a:t>
            </a:r>
            <a:r>
              <a:rPr lang="en-US" altLang="ko-KR" sz="1400" u="sng" dirty="0"/>
              <a:t>epoch = 300&gt;</a:t>
            </a:r>
            <a:endParaRPr lang="ko-KR" altLang="en-US" sz="1400" u="sng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45FC4A2-EF2F-42F4-8BA1-54D5B9F4F665}"/>
              </a:ext>
            </a:extLst>
          </p:cNvPr>
          <p:cNvSpPr txBox="1"/>
          <p:nvPr/>
        </p:nvSpPr>
        <p:spPr>
          <a:xfrm>
            <a:off x="3090485" y="207093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5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991181D-1959-472F-A9E0-5F9C9AC4EBF7}"/>
              </a:ext>
            </a:extLst>
          </p:cNvPr>
          <p:cNvCxnSpPr>
            <a:cxnSpLocks/>
          </p:cNvCxnSpPr>
          <p:nvPr/>
        </p:nvCxnSpPr>
        <p:spPr>
          <a:xfrm>
            <a:off x="3078911" y="1305747"/>
            <a:ext cx="0" cy="1747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BC01787-0360-4A7F-821B-FE163A1D5D8D}"/>
              </a:ext>
            </a:extLst>
          </p:cNvPr>
          <p:cNvCxnSpPr>
            <a:cxnSpLocks/>
          </p:cNvCxnSpPr>
          <p:nvPr/>
        </p:nvCxnSpPr>
        <p:spPr>
          <a:xfrm>
            <a:off x="2089848" y="3712603"/>
            <a:ext cx="103203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0EC9E67-50C4-4F40-84ED-656B83AB1CD2}"/>
              </a:ext>
            </a:extLst>
          </p:cNvPr>
          <p:cNvCxnSpPr>
            <a:cxnSpLocks/>
          </p:cNvCxnSpPr>
          <p:nvPr/>
        </p:nvCxnSpPr>
        <p:spPr>
          <a:xfrm>
            <a:off x="3090485" y="3757769"/>
            <a:ext cx="0" cy="1147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9A7CBA-4FC3-4C05-9CD8-B74F2383703E}"/>
              </a:ext>
            </a:extLst>
          </p:cNvPr>
          <p:cNvSpPr txBox="1"/>
          <p:nvPr/>
        </p:nvSpPr>
        <p:spPr>
          <a:xfrm>
            <a:off x="3114479" y="42082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</a:t>
            </a:r>
            <a:r>
              <a:rPr lang="en-US" altLang="ko-KR" sz="1400" dirty="0">
                <a:highlight>
                  <a:srgbClr val="00FF00"/>
                </a:highlight>
              </a:rPr>
              <a:t>2</a:t>
            </a:r>
            <a:endParaRPr lang="ko-KR" altLang="en-US" sz="1400" dirty="0">
              <a:highlight>
                <a:srgbClr val="00FF00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DC8458-6ED4-4828-98EE-7919261C96D0}"/>
              </a:ext>
            </a:extLst>
          </p:cNvPr>
          <p:cNvSpPr txBox="1"/>
          <p:nvPr/>
        </p:nvSpPr>
        <p:spPr>
          <a:xfrm>
            <a:off x="1120733" y="2677507"/>
            <a:ext cx="1867793" cy="30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00FF00"/>
                </a:highlight>
              </a:rPr>
              <a:t>Average</a:t>
            </a:r>
            <a:r>
              <a:rPr lang="en-US" altLang="ko-KR" sz="1400" dirty="0"/>
              <a:t>Pooling2D(2)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3F5BB-0A6D-467C-B54B-D6BC772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23" y="3678912"/>
            <a:ext cx="5664900" cy="254474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4663A60-7BD6-4C71-A789-58CBE21DEA49}"/>
              </a:ext>
            </a:extLst>
          </p:cNvPr>
          <p:cNvSpPr/>
          <p:nvPr/>
        </p:nvSpPr>
        <p:spPr>
          <a:xfrm>
            <a:off x="6509576" y="4685492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F00F01-B6F7-4D3C-A13B-A58B4E8AC5BD}"/>
              </a:ext>
            </a:extLst>
          </p:cNvPr>
          <p:cNvCxnSpPr>
            <a:cxnSpLocks/>
          </p:cNvCxnSpPr>
          <p:nvPr/>
        </p:nvCxnSpPr>
        <p:spPr>
          <a:xfrm flipV="1">
            <a:off x="6563841" y="6092256"/>
            <a:ext cx="614206" cy="135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CBA3AAF-5AC7-4D43-8F92-6786D291BCDA}"/>
              </a:ext>
            </a:extLst>
          </p:cNvPr>
          <p:cNvCxnSpPr>
            <a:cxnSpLocks/>
          </p:cNvCxnSpPr>
          <p:nvPr/>
        </p:nvCxnSpPr>
        <p:spPr>
          <a:xfrm flipH="1" flipV="1">
            <a:off x="6582704" y="6080671"/>
            <a:ext cx="588148" cy="166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791E099-09C6-40AC-B933-1E80C60F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83" y="848343"/>
            <a:ext cx="5664899" cy="2527521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5C25A86C-7E84-492A-8A1F-B6EDFEC60DD1}"/>
              </a:ext>
            </a:extLst>
          </p:cNvPr>
          <p:cNvSpPr/>
          <p:nvPr/>
        </p:nvSpPr>
        <p:spPr>
          <a:xfrm>
            <a:off x="7659740" y="4687307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E8E670B-EF81-4764-B8E2-FCEBB2310493}"/>
              </a:ext>
            </a:extLst>
          </p:cNvPr>
          <p:cNvSpPr/>
          <p:nvPr/>
        </p:nvSpPr>
        <p:spPr>
          <a:xfrm>
            <a:off x="8756662" y="4685492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E88C4C-AF78-43C1-B6D9-1681AEE88CBF}"/>
              </a:ext>
            </a:extLst>
          </p:cNvPr>
          <p:cNvSpPr/>
          <p:nvPr/>
        </p:nvSpPr>
        <p:spPr>
          <a:xfrm>
            <a:off x="9907637" y="4676948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FBFE12A-5ED8-4561-A144-691A88CA4EB0}"/>
              </a:ext>
            </a:extLst>
          </p:cNvPr>
          <p:cNvSpPr/>
          <p:nvPr/>
        </p:nvSpPr>
        <p:spPr>
          <a:xfrm>
            <a:off x="11037039" y="4682422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FE4F192-B074-4B8F-AA48-563055C7D6BB}"/>
              </a:ext>
            </a:extLst>
          </p:cNvPr>
          <p:cNvSpPr/>
          <p:nvPr/>
        </p:nvSpPr>
        <p:spPr>
          <a:xfrm>
            <a:off x="11026131" y="5974039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0614CC0-D317-4E29-BAB2-000435E2E789}"/>
              </a:ext>
            </a:extLst>
          </p:cNvPr>
          <p:cNvSpPr/>
          <p:nvPr/>
        </p:nvSpPr>
        <p:spPr>
          <a:xfrm>
            <a:off x="9893162" y="5979069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845A778-C449-410F-B32A-58C8F3A0F061}"/>
              </a:ext>
            </a:extLst>
          </p:cNvPr>
          <p:cNvSpPr/>
          <p:nvPr/>
        </p:nvSpPr>
        <p:spPr>
          <a:xfrm>
            <a:off x="7659377" y="5969756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51E7D9C-0E15-456D-995A-5A798392D5AC}"/>
              </a:ext>
            </a:extLst>
          </p:cNvPr>
          <p:cNvSpPr/>
          <p:nvPr/>
        </p:nvSpPr>
        <p:spPr>
          <a:xfrm>
            <a:off x="8756299" y="5967941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5450ED0-79DA-48C1-872C-495941275B11}"/>
              </a:ext>
            </a:extLst>
          </p:cNvPr>
          <p:cNvCxnSpPr>
            <a:cxnSpLocks/>
          </p:cNvCxnSpPr>
          <p:nvPr/>
        </p:nvCxnSpPr>
        <p:spPr>
          <a:xfrm>
            <a:off x="3588653" y="3527418"/>
            <a:ext cx="83891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1DB0FF68-8D81-4C74-908E-6FC6339B0D2B}"/>
              </a:ext>
            </a:extLst>
          </p:cNvPr>
          <p:cNvSpPr/>
          <p:nvPr/>
        </p:nvSpPr>
        <p:spPr>
          <a:xfrm>
            <a:off x="3770489" y="812311"/>
            <a:ext cx="2156912" cy="2455925"/>
          </a:xfrm>
          <a:prstGeom prst="roundRect">
            <a:avLst>
              <a:gd name="adj" fmla="val 673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초기 신경망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Conv2D 1-128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MaxPooling2D(2)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Dense 1-50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Dropout(0.2)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loss : 1.0807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accuracy : 0.5740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E1C11C12-ECBE-434E-8769-1F048A1B1FBD}"/>
              </a:ext>
            </a:extLst>
          </p:cNvPr>
          <p:cNvSpPr/>
          <p:nvPr/>
        </p:nvSpPr>
        <p:spPr>
          <a:xfrm>
            <a:off x="3775646" y="3695587"/>
            <a:ext cx="2151755" cy="2455925"/>
          </a:xfrm>
          <a:prstGeom prst="roundRect">
            <a:avLst>
              <a:gd name="adj" fmla="val 673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최종 신경망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Conv2D 5-128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AveragePooling2D(2)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Dense 2-200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</a:t>
            </a:r>
            <a:r>
              <a:rPr lang="en-US" altLang="ko-KR" sz="1400" dirty="0">
                <a:latin typeface="+mn-ea"/>
              </a:rPr>
              <a:t> Dropout(0.2, 0.4)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loss : 0.5793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</a:t>
            </a:r>
            <a:r>
              <a:rPr lang="en-US" altLang="ko-KR" sz="1400" dirty="0">
                <a:latin typeface="+mn-ea"/>
              </a:rPr>
              <a:t>accuracy : 0.9160</a:t>
            </a:r>
          </a:p>
        </p:txBody>
      </p:sp>
      <p:sp>
        <p:nvSpPr>
          <p:cNvPr id="131" name="슬라이드 번호 개체 틀 12">
            <a:extLst>
              <a:ext uri="{FF2B5EF4-FFF2-40B4-BE49-F238E27FC236}">
                <a16:creationId xmlns:a16="http://schemas.microsoft.com/office/drawing/2014/main" id="{7B16B7DE-7825-46F4-AA74-47A74336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36</a:t>
            </a:fld>
            <a:endParaRPr lang="ko-KR" altLang="en-US" u="sng" dirty="0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2CEDD7A-ADAB-4DDD-9A5B-84B4C36C1E42}"/>
              </a:ext>
            </a:extLst>
          </p:cNvPr>
          <p:cNvCxnSpPr>
            <a:cxnSpLocks/>
          </p:cNvCxnSpPr>
          <p:nvPr/>
        </p:nvCxnSpPr>
        <p:spPr>
          <a:xfrm flipV="1">
            <a:off x="6556646" y="3213048"/>
            <a:ext cx="614206" cy="135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2441D65-C06F-48F2-96A2-2392D62A349E}"/>
              </a:ext>
            </a:extLst>
          </p:cNvPr>
          <p:cNvCxnSpPr>
            <a:cxnSpLocks/>
          </p:cNvCxnSpPr>
          <p:nvPr/>
        </p:nvCxnSpPr>
        <p:spPr>
          <a:xfrm flipH="1" flipV="1">
            <a:off x="6575509" y="3201463"/>
            <a:ext cx="588148" cy="166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ECE0CE6-400E-4A6F-9E82-606D2C0CF179}"/>
              </a:ext>
            </a:extLst>
          </p:cNvPr>
          <p:cNvCxnSpPr>
            <a:cxnSpLocks/>
          </p:cNvCxnSpPr>
          <p:nvPr/>
        </p:nvCxnSpPr>
        <p:spPr>
          <a:xfrm flipV="1">
            <a:off x="8824212" y="3207518"/>
            <a:ext cx="614206" cy="135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5391D86-C2FF-41D8-80BB-EF99C5EE1530}"/>
              </a:ext>
            </a:extLst>
          </p:cNvPr>
          <p:cNvCxnSpPr>
            <a:cxnSpLocks/>
          </p:cNvCxnSpPr>
          <p:nvPr/>
        </p:nvCxnSpPr>
        <p:spPr>
          <a:xfrm flipH="1" flipV="1">
            <a:off x="8843075" y="3195933"/>
            <a:ext cx="588148" cy="166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0A83C10-B7BD-4049-92C0-831C9AC201D9}"/>
              </a:ext>
            </a:extLst>
          </p:cNvPr>
          <p:cNvCxnSpPr>
            <a:cxnSpLocks/>
          </p:cNvCxnSpPr>
          <p:nvPr/>
        </p:nvCxnSpPr>
        <p:spPr>
          <a:xfrm flipV="1">
            <a:off x="11120916" y="1933930"/>
            <a:ext cx="614206" cy="135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9E49D516-50FD-4E39-ADFE-3E33F1B65C78}"/>
              </a:ext>
            </a:extLst>
          </p:cNvPr>
          <p:cNvCxnSpPr>
            <a:cxnSpLocks/>
          </p:cNvCxnSpPr>
          <p:nvPr/>
        </p:nvCxnSpPr>
        <p:spPr>
          <a:xfrm flipH="1" flipV="1">
            <a:off x="11139779" y="1922345"/>
            <a:ext cx="588148" cy="166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F767EBD-DAED-4288-97BB-67BEAD74F500}"/>
              </a:ext>
            </a:extLst>
          </p:cNvPr>
          <p:cNvCxnSpPr>
            <a:cxnSpLocks/>
          </p:cNvCxnSpPr>
          <p:nvPr/>
        </p:nvCxnSpPr>
        <p:spPr>
          <a:xfrm flipV="1">
            <a:off x="9976098" y="1939973"/>
            <a:ext cx="614206" cy="135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29FB002-B728-412E-94AD-F25C82C6F443}"/>
              </a:ext>
            </a:extLst>
          </p:cNvPr>
          <p:cNvCxnSpPr>
            <a:cxnSpLocks/>
          </p:cNvCxnSpPr>
          <p:nvPr/>
        </p:nvCxnSpPr>
        <p:spPr>
          <a:xfrm flipH="1" flipV="1">
            <a:off x="9994961" y="1928388"/>
            <a:ext cx="588148" cy="166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CD29B7E1-5884-4D80-A727-E195EF2C8EDE}"/>
              </a:ext>
            </a:extLst>
          </p:cNvPr>
          <p:cNvSpPr/>
          <p:nvPr/>
        </p:nvSpPr>
        <p:spPr>
          <a:xfrm>
            <a:off x="6516020" y="1851206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616E048B-CC3F-4509-9281-5BB1819DC64C}"/>
              </a:ext>
            </a:extLst>
          </p:cNvPr>
          <p:cNvSpPr/>
          <p:nvPr/>
        </p:nvSpPr>
        <p:spPr>
          <a:xfrm>
            <a:off x="7666184" y="1853021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5FF957E-F4AD-424D-94B3-E325949E4617}"/>
              </a:ext>
            </a:extLst>
          </p:cNvPr>
          <p:cNvSpPr/>
          <p:nvPr/>
        </p:nvSpPr>
        <p:spPr>
          <a:xfrm>
            <a:off x="8763106" y="1851206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7D5846F-9D77-491F-A45D-47B3B8D70767}"/>
              </a:ext>
            </a:extLst>
          </p:cNvPr>
          <p:cNvSpPr/>
          <p:nvPr/>
        </p:nvSpPr>
        <p:spPr>
          <a:xfrm>
            <a:off x="11019876" y="3115089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6762D8B-2EF0-4049-B0AA-CD444F30F8E7}"/>
              </a:ext>
            </a:extLst>
          </p:cNvPr>
          <p:cNvSpPr/>
          <p:nvPr/>
        </p:nvSpPr>
        <p:spPr>
          <a:xfrm>
            <a:off x="9886907" y="3120119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97295F2-7852-4060-909F-14390A968478}"/>
              </a:ext>
            </a:extLst>
          </p:cNvPr>
          <p:cNvSpPr/>
          <p:nvPr/>
        </p:nvSpPr>
        <p:spPr>
          <a:xfrm>
            <a:off x="7653122" y="3110806"/>
            <a:ext cx="743850" cy="322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A715C801-F0FD-4EEB-9BB7-6B4452685245}"/>
              </a:ext>
            </a:extLst>
          </p:cNvPr>
          <p:cNvCxnSpPr>
            <a:cxnSpLocks/>
          </p:cNvCxnSpPr>
          <p:nvPr/>
        </p:nvCxnSpPr>
        <p:spPr>
          <a:xfrm>
            <a:off x="3815250" y="2614381"/>
            <a:ext cx="2069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84DA12B6-B2D2-4D0B-B005-1BE5F88DFDD9}"/>
              </a:ext>
            </a:extLst>
          </p:cNvPr>
          <p:cNvCxnSpPr>
            <a:cxnSpLocks/>
          </p:cNvCxnSpPr>
          <p:nvPr/>
        </p:nvCxnSpPr>
        <p:spPr>
          <a:xfrm>
            <a:off x="3821346" y="5485597"/>
            <a:ext cx="2069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2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37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5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6. </a:t>
            </a:r>
            <a:r>
              <a:rPr lang="ko-KR" altLang="en-US" sz="3200" dirty="0">
                <a:latin typeface="+mj-ea"/>
                <a:ea typeface="+mj-ea"/>
              </a:rPr>
              <a:t>결과 및 고찰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A5AFF-56D4-464D-8D50-6DFD2E625FE2}"/>
              </a:ext>
            </a:extLst>
          </p:cNvPr>
          <p:cNvSpPr/>
          <p:nvPr/>
        </p:nvSpPr>
        <p:spPr>
          <a:xfrm>
            <a:off x="4640485" y="3311700"/>
            <a:ext cx="7553093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C1F8A7-E438-47E4-B781-3D4DFFDE96B0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B5384-0DDC-4754-B77D-7B4912249E17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ECFB40-7F71-4564-8CEC-3E4C303EC63F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20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38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C1F8A7-E438-47E4-B781-3D4DFFDE96B0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B5384-0DDC-4754-B77D-7B4912249E17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6. </a:t>
            </a:r>
            <a:r>
              <a:rPr lang="ko-KR" altLang="en-US" sz="2400" dirty="0">
                <a:latin typeface="+mj-ea"/>
                <a:ea typeface="+mj-ea"/>
              </a:rPr>
              <a:t>결과 및 고찰</a:t>
            </a:r>
            <a:endParaRPr lang="en-US" altLang="ko-KR" sz="2400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ECFB40-7F71-4564-8CEC-3E4C303EC63F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58470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3DD919-0490-4431-BACA-710C6A6FACE0}"/>
              </a:ext>
            </a:extLst>
          </p:cNvPr>
          <p:cNvSpPr/>
          <p:nvPr/>
        </p:nvSpPr>
        <p:spPr>
          <a:xfrm>
            <a:off x="5333836" y="542225"/>
            <a:ext cx="6222586" cy="5764172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ko-KR" altLang="en-US" sz="1400" b="1" u="sng" dirty="0">
                <a:latin typeface="+mn-ea"/>
              </a:rPr>
              <a:t>고찰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최종 신경망에서 정확도 </a:t>
            </a:r>
            <a:r>
              <a:rPr lang="en-US" altLang="ko-KR" sz="1400" dirty="0">
                <a:latin typeface="+mn-ea"/>
              </a:rPr>
              <a:t>91.6%</a:t>
            </a:r>
            <a:r>
              <a:rPr lang="ko-KR" altLang="en-US" sz="1400" dirty="0">
                <a:latin typeface="+mn-ea"/>
              </a:rPr>
              <a:t>의 성능을 내어 </a:t>
            </a:r>
            <a:r>
              <a:rPr lang="en-US" altLang="ko-KR" sz="1400" dirty="0">
                <a:latin typeface="+mn-ea"/>
              </a:rPr>
              <a:t>'90% </a:t>
            </a:r>
            <a:r>
              <a:rPr lang="ko-KR" altLang="en-US" sz="1400" dirty="0">
                <a:latin typeface="+mn-ea"/>
              </a:rPr>
              <a:t>이상 정확도를 가진 신경망 설계</a:t>
            </a: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라는 이번 프로젝트의 목표는 달성하였다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인공신경망 구성에서 가장 중요한 것은 은닉층의 층 수와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노드 수라고 생각하였다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따라서 이 수들을 결정하기 위해 </a:t>
            </a:r>
            <a:r>
              <a:rPr lang="en-US" altLang="ko-KR" sz="1400" dirty="0">
                <a:latin typeface="+mn-ea"/>
              </a:rPr>
              <a:t>Pooling,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Dropout, </a:t>
            </a:r>
            <a:r>
              <a:rPr lang="ko-KR" altLang="en-US" sz="1400" dirty="0">
                <a:latin typeface="+mn-ea"/>
              </a:rPr>
              <a:t>이미지 크기 등 많은 값들을 고정시킬 필요가 있었다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특히 </a:t>
            </a:r>
            <a:r>
              <a:rPr lang="en-US" altLang="ko-KR" sz="1400" dirty="0">
                <a:latin typeface="+mn-ea"/>
              </a:rPr>
              <a:t>Pooling</a:t>
            </a:r>
            <a:r>
              <a:rPr lang="ko-KR" altLang="en-US" sz="1400" dirty="0">
                <a:latin typeface="+mn-ea"/>
              </a:rPr>
              <a:t>을 합성곱 한층마다 적용하니 층 수 늘리는데 한계가 있었다</a:t>
            </a:r>
            <a:r>
              <a:rPr lang="en-US" altLang="ko-KR" sz="1400" dirty="0">
                <a:latin typeface="+mn-ea"/>
              </a:rPr>
              <a:t>(160, 80, 40, 20, 10, 5=</a:t>
            </a:r>
            <a:r>
              <a:rPr lang="ko-KR" altLang="en-US" sz="1400" dirty="0">
                <a:latin typeface="+mn-ea"/>
              </a:rPr>
              <a:t>최대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층</a:t>
            </a:r>
            <a:r>
              <a:rPr lang="en-US" altLang="ko-KR" sz="1400" dirty="0">
                <a:latin typeface="+mn-ea"/>
              </a:rPr>
              <a:t>). </a:t>
            </a:r>
            <a:r>
              <a:rPr lang="ko-KR" altLang="en-US" sz="1400" dirty="0">
                <a:latin typeface="+mn-ea"/>
              </a:rPr>
              <a:t>알아내고자 한 층 수 하나만을 변수로 두고 변수에 따른 신경망 성능이 유의미하게 차이가 나지 않아 각각의 수를 결정할 때 완전한 확신 없이 결정한 부분이 아쉬운 점이다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노드 수나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필터 수 모두 어느 값까지는 많을 수록 신경망 성능이 좋아진다는 결론은 얻을 수 있었다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신경망 구성은 </a:t>
            </a:r>
            <a:r>
              <a:rPr lang="en-US" altLang="ko-KR" sz="1400" dirty="0">
                <a:latin typeface="+mn-ea"/>
              </a:rPr>
              <a:t>parameter</a:t>
            </a:r>
            <a:r>
              <a:rPr lang="ko-KR" altLang="en-US" sz="1400" dirty="0">
                <a:latin typeface="+mn-ea"/>
              </a:rPr>
              <a:t>로 지정 가능한 수가 무한이므로 신경망의 수 또한 무한일 것이다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 중 많은 수를 한 값으로 가정하며 차근차근 찾기를 반복해야 좋은 성능을 내는 신경망을 찾을 수 있다고 생각한다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따라서 최고의 신경망을 찾기는 불가능하지만 목표로 하는 신경망은 구성할 수 있을 것이다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이번 프로젝트를 진행하며 뒤로 갈수록 층 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노드 수가 늘어나 하나의 신경망을 학습시키면 </a:t>
            </a:r>
            <a:r>
              <a:rPr lang="en-US" altLang="ko-KR" sz="1400" dirty="0">
                <a:latin typeface="+mn-ea"/>
              </a:rPr>
              <a:t>i7-6</a:t>
            </a:r>
            <a:r>
              <a:rPr lang="ko-KR" altLang="en-US" sz="1400" dirty="0">
                <a:latin typeface="+mn-ea"/>
              </a:rPr>
              <a:t>세대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16GB RAM </a:t>
            </a:r>
            <a:r>
              <a:rPr lang="ko-KR" altLang="en-US" sz="1400" dirty="0">
                <a:latin typeface="+mn-ea"/>
              </a:rPr>
              <a:t>기준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하루 넘게 걸렸다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하지만 구독형 코랩 </a:t>
            </a:r>
            <a:r>
              <a:rPr lang="en-US" altLang="ko-KR" sz="1400" dirty="0">
                <a:latin typeface="+mn-ea"/>
              </a:rPr>
              <a:t>T4-GPU </a:t>
            </a:r>
            <a:r>
              <a:rPr lang="ko-KR" altLang="en-US" sz="1400" dirty="0">
                <a:latin typeface="+mn-ea"/>
              </a:rPr>
              <a:t>기준으로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시간 정도 걸렸다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학습 속도에는 컴퓨터 하드웨어도 큰 영향력이 미친 다는 것을 알 수 있었다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ADFB9D7-6E1A-4D55-87B2-AE58EA114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07743"/>
              </p:ext>
            </p:extLst>
          </p:nvPr>
        </p:nvGraphicFramePr>
        <p:xfrm>
          <a:off x="630444" y="2327180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1.0942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1.0807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0.5740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1.0812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1.0356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graphicFrame>
        <p:nvGraphicFramePr>
          <p:cNvPr id="19" name="표 15">
            <a:extLst>
              <a:ext uri="{FF2B5EF4-FFF2-40B4-BE49-F238E27FC236}">
                <a16:creationId xmlns:a16="http://schemas.microsoft.com/office/drawing/2014/main" id="{1B8B8801-C0B7-4633-A3BB-7F0208392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71468"/>
              </p:ext>
            </p:extLst>
          </p:nvPr>
        </p:nvGraphicFramePr>
        <p:xfrm>
          <a:off x="622175" y="881695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1.6094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0.2000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1.1190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1.0807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0.5740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1.1383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0.5400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graphicFrame>
        <p:nvGraphicFramePr>
          <p:cNvPr id="21" name="표 15">
            <a:extLst>
              <a:ext uri="{FF2B5EF4-FFF2-40B4-BE49-F238E27FC236}">
                <a16:creationId xmlns:a16="http://schemas.microsoft.com/office/drawing/2014/main" id="{7F9D0D41-D48E-4A78-9001-CB69BAB76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40790"/>
              </p:ext>
            </p:extLst>
          </p:nvPr>
        </p:nvGraphicFramePr>
        <p:xfrm>
          <a:off x="630444" y="3775910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1.0356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0.5660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0.9709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0.9363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0.6340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515C68-E66E-43B8-B467-F478D9B98BEC}"/>
              </a:ext>
            </a:extLst>
          </p:cNvPr>
          <p:cNvSpPr txBox="1"/>
          <p:nvPr/>
        </p:nvSpPr>
        <p:spPr>
          <a:xfrm>
            <a:off x="549022" y="499386"/>
            <a:ext cx="387958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● 합성곱 층 필터 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많다고 좋은 것이 아님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55DDF-A34F-4EF2-B74C-78C1A9EDBC53}"/>
              </a:ext>
            </a:extLst>
          </p:cNvPr>
          <p:cNvSpPr txBox="1"/>
          <p:nvPr/>
        </p:nvSpPr>
        <p:spPr>
          <a:xfrm>
            <a:off x="549022" y="1948279"/>
            <a:ext cx="309892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밀집 층 노드 수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많을 수록 좋음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5E74B-69A2-439A-B718-09F752284C75}"/>
              </a:ext>
            </a:extLst>
          </p:cNvPr>
          <p:cNvSpPr txBox="1"/>
          <p:nvPr/>
        </p:nvSpPr>
        <p:spPr>
          <a:xfrm>
            <a:off x="548308" y="3385340"/>
            <a:ext cx="2856872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합성곱 층 수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많을 수록 좋음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aphicFrame>
        <p:nvGraphicFramePr>
          <p:cNvPr id="25" name="표 15">
            <a:extLst>
              <a:ext uri="{FF2B5EF4-FFF2-40B4-BE49-F238E27FC236}">
                <a16:creationId xmlns:a16="http://schemas.microsoft.com/office/drawing/2014/main" id="{6ACADC37-5C36-4F8A-AA21-07221107F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13983"/>
              </p:ext>
            </p:extLst>
          </p:nvPr>
        </p:nvGraphicFramePr>
        <p:xfrm>
          <a:off x="630444" y="5205398"/>
          <a:ext cx="4248000" cy="105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251438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7202481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067296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754415427"/>
                    </a:ext>
                  </a:extLst>
                </a:gridCol>
              </a:tblGrid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0.9709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69970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</a:rPr>
                        <a:t>loss : 0.9039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0.6360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loss : 0.9731</a:t>
                      </a:r>
                    </a:p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acc : 0.6100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657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B7E03B2-6F4F-4AB7-9FFC-3B411F4DA980}"/>
              </a:ext>
            </a:extLst>
          </p:cNvPr>
          <p:cNvSpPr txBox="1"/>
          <p:nvPr/>
        </p:nvSpPr>
        <p:spPr>
          <a:xfrm>
            <a:off x="544907" y="4831513"/>
            <a:ext cx="3278462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● 밀집 층 수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많다고 좋은 것이 아님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287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4403497" y="2229510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감사합니다</a:t>
            </a:r>
            <a:r>
              <a:rPr lang="en-US" altLang="ko-KR" sz="3600" b="1" dirty="0">
                <a:latin typeface="+mj-ea"/>
                <a:ea typeface="+mj-ea"/>
              </a:rPr>
              <a:t>.</a:t>
            </a:r>
            <a:endParaRPr lang="ko-KR" altLang="en-US" sz="3600" b="1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>
            <a:cxnSpLocks/>
          </p:cNvCxnSpPr>
          <p:nvPr/>
        </p:nvCxnSpPr>
        <p:spPr>
          <a:xfrm>
            <a:off x="4322686" y="2922193"/>
            <a:ext cx="277483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39</a:t>
            </a:fld>
            <a:endParaRPr lang="ko-KR" altLang="en-US" u="sng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8FA75C-A1E6-461F-815A-71724E2D7229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F64A2-5B04-427A-B0C3-A6541C17F518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BFED322-DE70-4963-8E29-E794621B962E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05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Project </a:t>
            </a:r>
            <a:r>
              <a:rPr lang="ko-KR" altLang="en-US" sz="2400" dirty="0">
                <a:latin typeface="+mj-ea"/>
                <a:ea typeface="+mj-ea"/>
              </a:rPr>
              <a:t>개요 및 </a:t>
            </a:r>
            <a:r>
              <a:rPr lang="en-US" altLang="ko-KR" sz="2400" dirty="0">
                <a:latin typeface="+mj-ea"/>
                <a:ea typeface="+mj-ea"/>
              </a:rPr>
              <a:t>Dataset </a:t>
            </a:r>
            <a:r>
              <a:rPr lang="ko-KR" altLang="en-US" sz="2400" dirty="0">
                <a:latin typeface="+mj-ea"/>
                <a:ea typeface="+mj-ea"/>
              </a:rPr>
              <a:t>소개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247E7-5490-4899-B8E5-D2A0CC57487B}"/>
              </a:ext>
            </a:extLst>
          </p:cNvPr>
          <p:cNvSpPr/>
          <p:nvPr/>
        </p:nvSpPr>
        <p:spPr>
          <a:xfrm>
            <a:off x="310014" y="635455"/>
            <a:ext cx="5426551" cy="1513024"/>
          </a:xfrm>
          <a:prstGeom prst="roundRect">
            <a:avLst>
              <a:gd name="adj" fmla="val 5491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Project </a:t>
            </a:r>
            <a:r>
              <a:rPr lang="ko-KR" altLang="en-US" sz="1400" b="1" u="sng" dirty="0">
                <a:latin typeface="+mn-ea"/>
              </a:rPr>
              <a:t>개요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Project </a:t>
            </a:r>
            <a:r>
              <a:rPr lang="ko-KR" altLang="en-US" sz="1400" dirty="0">
                <a:latin typeface="+mn-ea"/>
              </a:rPr>
              <a:t>목적 </a:t>
            </a:r>
            <a:r>
              <a:rPr lang="en-US" altLang="ko-KR" sz="1400" dirty="0">
                <a:latin typeface="+mn-ea"/>
              </a:rPr>
              <a:t>: Keras</a:t>
            </a:r>
            <a:r>
              <a:rPr lang="ko-KR" altLang="en-US" sz="1400" dirty="0">
                <a:latin typeface="+mn-ea"/>
              </a:rPr>
              <a:t>를 활용한 이미지 분류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Project </a:t>
            </a:r>
            <a:r>
              <a:rPr lang="ko-KR" altLang="en-US" sz="1400" dirty="0">
                <a:latin typeface="+mn-ea"/>
              </a:rPr>
              <a:t>목표 </a:t>
            </a:r>
            <a:r>
              <a:rPr lang="en-US" altLang="ko-KR" sz="1400" dirty="0">
                <a:latin typeface="+mn-ea"/>
              </a:rPr>
              <a:t>: 90% </a:t>
            </a:r>
            <a:r>
              <a:rPr lang="ko-KR" altLang="en-US" sz="1400" dirty="0">
                <a:latin typeface="+mn-ea"/>
              </a:rPr>
              <a:t>이상 정확도를 가진 신경망 설계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310015" y="2319901"/>
            <a:ext cx="5426550" cy="3761762"/>
          </a:xfrm>
          <a:prstGeom prst="roundRect">
            <a:avLst>
              <a:gd name="adj" fmla="val 189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Dataset : 5 Flower Types Classification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kaggle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5</a:t>
            </a:r>
            <a:r>
              <a:rPr lang="ko-KR" altLang="en-US" sz="1400" dirty="0">
                <a:latin typeface="+mn-ea"/>
              </a:rPr>
              <a:t>종류의 꽃 사진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폴더 별로 구분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1 - Lilly : </a:t>
            </a:r>
            <a:r>
              <a:rPr lang="ko-KR" altLang="en-US" sz="1400" dirty="0">
                <a:latin typeface="+mn-ea"/>
              </a:rPr>
              <a:t>은방울꽃 </a:t>
            </a:r>
            <a:r>
              <a:rPr lang="en-US" altLang="ko-KR" sz="1400" dirty="0">
                <a:latin typeface="+mn-ea"/>
              </a:rPr>
              <a:t>: 1000</a:t>
            </a:r>
            <a:r>
              <a:rPr lang="ko-KR" altLang="en-US" sz="1400" dirty="0">
                <a:latin typeface="+mn-ea"/>
              </a:rPr>
              <a:t>개 파일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2 - Lotus : </a:t>
            </a:r>
            <a:r>
              <a:rPr lang="ko-KR" altLang="en-US" sz="1400" dirty="0">
                <a:latin typeface="+mn-ea"/>
              </a:rPr>
              <a:t>연꽃 </a:t>
            </a:r>
            <a:r>
              <a:rPr lang="en-US" altLang="ko-KR" sz="1400" dirty="0">
                <a:latin typeface="+mn-ea"/>
              </a:rPr>
              <a:t>: 1000</a:t>
            </a:r>
            <a:r>
              <a:rPr lang="ko-KR" altLang="en-US" sz="1400" dirty="0">
                <a:latin typeface="+mn-ea"/>
              </a:rPr>
              <a:t>개 파일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3 - Sunflower : </a:t>
            </a:r>
            <a:r>
              <a:rPr lang="ko-KR" altLang="en-US" sz="1400" dirty="0">
                <a:latin typeface="+mn-ea"/>
              </a:rPr>
              <a:t>해바라기 </a:t>
            </a:r>
            <a:r>
              <a:rPr lang="en-US" altLang="ko-KR" sz="1400" dirty="0">
                <a:latin typeface="+mn-ea"/>
              </a:rPr>
              <a:t>: 1000</a:t>
            </a:r>
            <a:r>
              <a:rPr lang="ko-KR" altLang="en-US" sz="1400" dirty="0">
                <a:latin typeface="+mn-ea"/>
              </a:rPr>
              <a:t>개 파일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4 - Orchid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난초 </a:t>
            </a:r>
            <a:r>
              <a:rPr lang="en-US" altLang="ko-KR" sz="1400" dirty="0">
                <a:latin typeface="+mn-ea"/>
              </a:rPr>
              <a:t>: 1000</a:t>
            </a:r>
            <a:r>
              <a:rPr lang="ko-KR" altLang="en-US" sz="1400" dirty="0">
                <a:latin typeface="+mn-ea"/>
              </a:rPr>
              <a:t>개 파일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5 - Tulip : </a:t>
            </a:r>
            <a:r>
              <a:rPr lang="ko-KR" altLang="en-US" sz="1400" dirty="0">
                <a:latin typeface="+mn-ea"/>
              </a:rPr>
              <a:t>튤립 </a:t>
            </a:r>
            <a:r>
              <a:rPr lang="en-US" altLang="ko-KR" sz="1400" dirty="0">
                <a:latin typeface="+mn-ea"/>
              </a:rPr>
              <a:t>: 1000</a:t>
            </a:r>
            <a:r>
              <a:rPr lang="ko-KR" altLang="en-US" sz="1400" dirty="0">
                <a:latin typeface="+mn-ea"/>
              </a:rPr>
              <a:t>개 파일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train, validation, test </a:t>
            </a:r>
            <a:r>
              <a:rPr lang="ko-KR" altLang="en-US" sz="1400" dirty="0">
                <a:latin typeface="+mn-ea"/>
              </a:rPr>
              <a:t>구별 없고</a:t>
            </a:r>
            <a:r>
              <a:rPr lang="en-US" altLang="ko-KR" sz="1400" dirty="0">
                <a:latin typeface="+mn-ea"/>
              </a:rPr>
              <a:t>, image </a:t>
            </a:r>
            <a:r>
              <a:rPr lang="ko-KR" altLang="en-US" sz="1400" dirty="0">
                <a:latin typeface="+mn-ea"/>
              </a:rPr>
              <a:t>크기도 다른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총 </a:t>
            </a:r>
            <a:r>
              <a:rPr lang="en-US" altLang="ko-KR" sz="1400" dirty="0">
                <a:latin typeface="+mn-ea"/>
              </a:rPr>
              <a:t>5000</a:t>
            </a:r>
            <a:r>
              <a:rPr lang="ko-KR" altLang="en-US" sz="1400" dirty="0">
                <a:latin typeface="+mn-ea"/>
              </a:rPr>
              <a:t>장의 이미지 파일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800517-075F-4D70-B097-162CE6C7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54" y="856052"/>
            <a:ext cx="2876951" cy="13627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156E59-9890-4013-88A3-D4F30585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68" y="2683719"/>
            <a:ext cx="2876951" cy="1333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1D152E-4F40-4C59-934F-101AA825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68" y="4507989"/>
            <a:ext cx="2857899" cy="13432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933E28-27C3-4400-948D-0C1DDFDE3C49}"/>
              </a:ext>
            </a:extLst>
          </p:cNvPr>
          <p:cNvSpPr txBox="1"/>
          <p:nvPr/>
        </p:nvSpPr>
        <p:spPr>
          <a:xfrm>
            <a:off x="8676839" y="222241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/>
              <a:t>Lilly</a:t>
            </a:r>
            <a:endParaRPr lang="ko-KR" altLang="en-US" sz="16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395A8E-1C9F-4C55-A3A2-0AFC4066277D}"/>
              </a:ext>
            </a:extLst>
          </p:cNvPr>
          <p:cNvSpPr txBox="1"/>
          <p:nvPr/>
        </p:nvSpPr>
        <p:spPr>
          <a:xfrm>
            <a:off x="7110243" y="4022789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/>
              <a:t>Lotus</a:t>
            </a:r>
            <a:endParaRPr lang="ko-KR" alt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9709D-430D-48CE-B4EA-581E5A91C686}"/>
              </a:ext>
            </a:extLst>
          </p:cNvPr>
          <p:cNvSpPr txBox="1"/>
          <p:nvPr/>
        </p:nvSpPr>
        <p:spPr>
          <a:xfrm>
            <a:off x="7040443" y="5851201"/>
            <a:ext cx="80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/>
              <a:t>Orchid</a:t>
            </a:r>
            <a:endParaRPr lang="ko-KR" altLang="en-US" sz="1600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93DA9-A8E9-4C81-987F-A8E8CEB45087}"/>
              </a:ext>
            </a:extLst>
          </p:cNvPr>
          <p:cNvSpPr txBox="1"/>
          <p:nvPr/>
        </p:nvSpPr>
        <p:spPr>
          <a:xfrm>
            <a:off x="9911514" y="4009169"/>
            <a:ext cx="1106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/>
              <a:t>Sunflower</a:t>
            </a:r>
            <a:endParaRPr lang="ko-KR" altLang="en-US" sz="16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FB1542-2322-4BD2-9AA5-FDF6F4DCC575}"/>
              </a:ext>
            </a:extLst>
          </p:cNvPr>
          <p:cNvSpPr txBox="1"/>
          <p:nvPr/>
        </p:nvSpPr>
        <p:spPr>
          <a:xfrm>
            <a:off x="10155427" y="585120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/>
              <a:t>Tulip</a:t>
            </a:r>
            <a:endParaRPr lang="ko-KR" altLang="en-US" sz="1600" u="sng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E6C3A11-5C1F-4D9F-BBC5-F7E6E4C97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726" y="2683719"/>
            <a:ext cx="2857899" cy="13146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D259EC-C408-4960-B6F3-C57C7BB2B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3726" y="4526784"/>
            <a:ext cx="2857899" cy="131463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8573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3904623" y="3311700"/>
            <a:ext cx="8295416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분류</a:t>
            </a:r>
            <a:r>
              <a:rPr lang="en-US" altLang="ko-KR" sz="3200" dirty="0">
                <a:latin typeface="+mj-ea"/>
                <a:ea typeface="+mj-ea"/>
              </a:rPr>
              <a:t>(Classification)?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8C309-CC7F-45E0-A512-A0D69502A4D1}"/>
              </a:ext>
            </a:extLst>
          </p:cNvPr>
          <p:cNvSpPr txBox="1"/>
          <p:nvPr/>
        </p:nvSpPr>
        <p:spPr>
          <a:xfrm>
            <a:off x="4029590" y="3546299"/>
            <a:ext cx="413281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2.1. </a:t>
            </a:r>
            <a:r>
              <a:rPr lang="ko-KR" altLang="en-US" sz="1600" dirty="0">
                <a:latin typeface="+mj-ea"/>
                <a:ea typeface="+mj-ea"/>
              </a:rPr>
              <a:t>분류</a:t>
            </a:r>
            <a:r>
              <a:rPr lang="en-US" altLang="ko-KR" sz="1600" dirty="0">
                <a:latin typeface="+mj-ea"/>
                <a:ea typeface="+mj-ea"/>
              </a:rPr>
              <a:t>(Classification)</a:t>
            </a:r>
            <a:r>
              <a:rPr lang="ko-KR" altLang="en-US" sz="1600" dirty="0">
                <a:latin typeface="+mj-ea"/>
                <a:ea typeface="+mj-ea"/>
              </a:rPr>
              <a:t>란</a:t>
            </a:r>
            <a:r>
              <a:rPr lang="en-US" altLang="ko-KR" sz="1600" dirty="0">
                <a:latin typeface="+mj-ea"/>
                <a:ea typeface="+mj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2.2. </a:t>
            </a:r>
            <a:r>
              <a:rPr lang="ko-KR" altLang="en-US" sz="1600" dirty="0">
                <a:latin typeface="+mj-ea"/>
                <a:ea typeface="+mj-ea"/>
              </a:rPr>
              <a:t>인공신경망에서 이미지 </a:t>
            </a:r>
            <a:r>
              <a:rPr lang="en-US" altLang="ko-KR" sz="1600" dirty="0">
                <a:latin typeface="+mj-ea"/>
                <a:ea typeface="+mj-ea"/>
              </a:rPr>
              <a:t>data </a:t>
            </a:r>
            <a:r>
              <a:rPr lang="ko-KR" altLang="en-US" sz="1600" dirty="0">
                <a:latin typeface="+mj-ea"/>
                <a:ea typeface="+mj-ea"/>
              </a:rPr>
              <a:t>처리 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7A06C-8586-40D6-A7EE-AB1B1C3DCF6A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499E5-5295-4F4E-8596-6AF0728D26DB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 Flower Types Classification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639160-9A71-49DF-80DA-D148475FD16A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4137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6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5707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[Pict2.1:</a:t>
            </a:r>
            <a:r>
              <a:rPr lang="ko-KR" altLang="en-US" sz="1400" dirty="0">
                <a:hlinkClick r:id="rId2"/>
              </a:rPr>
              <a:t>아꿈선 연구회</a:t>
            </a:r>
            <a:r>
              <a:rPr lang="en-US" altLang="ko-KR" sz="1400" dirty="0"/>
              <a:t>], [Pict2.2:</a:t>
            </a:r>
            <a:r>
              <a:rPr lang="ko-KR" altLang="en-US" sz="1400" dirty="0">
                <a:hlinkClick r:id="rId3"/>
              </a:rPr>
              <a:t>갈매꿈의열매과학독서 블로그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2.1. </a:t>
            </a:r>
            <a:r>
              <a:rPr lang="ko-KR" altLang="en-US" sz="2400" dirty="0">
                <a:latin typeface="+mj-ea"/>
                <a:ea typeface="+mj-ea"/>
              </a:rPr>
              <a:t>분류</a:t>
            </a:r>
            <a:r>
              <a:rPr lang="en-US" altLang="ko-KR" sz="2400" dirty="0">
                <a:latin typeface="+mj-ea"/>
                <a:ea typeface="+mj-ea"/>
              </a:rPr>
              <a:t>(Classification)</a:t>
            </a:r>
            <a:r>
              <a:rPr lang="ko-KR" altLang="en-US" sz="2400" dirty="0">
                <a:latin typeface="+mj-ea"/>
                <a:ea typeface="+mj-ea"/>
              </a:rPr>
              <a:t>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698350" y="1168159"/>
            <a:ext cx="4686955" cy="4323844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분류</a:t>
            </a:r>
            <a:r>
              <a:rPr lang="en-US" altLang="ko-KR" sz="1400" b="1" u="sng" dirty="0">
                <a:latin typeface="+mn-ea"/>
              </a:rPr>
              <a:t>(Classification)</a:t>
            </a:r>
            <a:r>
              <a:rPr lang="ko-KR" altLang="en-US" sz="1400" b="1" u="sng" dirty="0">
                <a:latin typeface="+mn-ea"/>
              </a:rPr>
              <a:t>란</a:t>
            </a:r>
            <a:r>
              <a:rPr lang="en-US" altLang="ko-KR" sz="1400" b="1" u="sng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종류에 따라서 가름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특정 데이터를 어떠한 기준에 따라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여러 범주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클래스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구분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이진 분류</a:t>
            </a:r>
            <a:r>
              <a:rPr lang="en-US" altLang="ko-KR" sz="1400" dirty="0">
                <a:latin typeface="+mn-ea"/>
              </a:rPr>
              <a:t>(Binary Classification)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: </a:t>
            </a:r>
            <a:r>
              <a:rPr lang="ko-KR" altLang="en-US" sz="1400" dirty="0">
                <a:latin typeface="+mn-ea"/>
              </a:rPr>
              <a:t>주어진 데이터를 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범주로 구분</a:t>
            </a:r>
            <a:r>
              <a:rPr lang="en-US" altLang="ko-KR" sz="1400" dirty="0">
                <a:latin typeface="+mn-ea"/>
              </a:rPr>
              <a:t>(Yes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or No)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다중 분류</a:t>
            </a:r>
            <a:r>
              <a:rPr lang="en-US" altLang="ko-KR" sz="1400" dirty="0">
                <a:latin typeface="+mn-ea"/>
              </a:rPr>
              <a:t>(Multi-class Classification)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: </a:t>
            </a:r>
            <a:r>
              <a:rPr lang="ko-KR" altLang="en-US" sz="1400" dirty="0">
                <a:latin typeface="+mn-ea"/>
              </a:rPr>
              <a:t>주어진 데이터를 셋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이상의 범주로 구분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5187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3898C8-375F-493F-AB73-F0F15BAC5D70}"/>
              </a:ext>
            </a:extLst>
          </p:cNvPr>
          <p:cNvSpPr txBox="1"/>
          <p:nvPr/>
        </p:nvSpPr>
        <p:spPr>
          <a:xfrm>
            <a:off x="7993684" y="274054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[Pict2.1. </a:t>
            </a:r>
            <a:r>
              <a:rPr lang="ko-KR" altLang="en-US" sz="1400" u="sng" dirty="0"/>
              <a:t>이중 분류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7AD06-D503-480A-997F-A63256BC90BF}"/>
              </a:ext>
            </a:extLst>
          </p:cNvPr>
          <p:cNvSpPr txBox="1"/>
          <p:nvPr/>
        </p:nvSpPr>
        <p:spPr>
          <a:xfrm>
            <a:off x="7993684" y="5715326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[Pict2.2. </a:t>
            </a:r>
            <a:r>
              <a:rPr lang="ko-KR" altLang="en-US" sz="1400" u="sng" dirty="0"/>
              <a:t>다중 분류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13BEA0-E483-422A-8FBC-E829B161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14" y="752594"/>
            <a:ext cx="4070869" cy="194149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6858FE-3A5B-4EDF-8C12-DE120F3F96C7}"/>
              </a:ext>
            </a:extLst>
          </p:cNvPr>
          <p:cNvGrpSpPr/>
          <p:nvPr/>
        </p:nvGrpSpPr>
        <p:grpSpPr>
          <a:xfrm>
            <a:off x="6187372" y="3382319"/>
            <a:ext cx="4686954" cy="2305372"/>
            <a:chOff x="6187372" y="3382319"/>
            <a:chExt cx="4686954" cy="23053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DD5A5D-0EC9-4558-ABCE-479C383DC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7372" y="3382319"/>
              <a:ext cx="4686954" cy="230537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896CC86-5ED1-44BF-96DF-405493DB5B48}"/>
                    </a:ext>
                  </a:extLst>
                </p14:cNvPr>
                <p14:cNvContentPartPr/>
                <p14:nvPr/>
              </p14:nvContentPartPr>
              <p14:xfrm>
                <a:off x="9691138" y="5259803"/>
                <a:ext cx="975960" cy="232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896CC86-5ED1-44BF-96DF-405493DB5B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28138" y="5196803"/>
                  <a:ext cx="110160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2D9C452-D24F-4156-A54B-FB3A2E25140F}"/>
                  </a:ext>
                </a:extLst>
              </p14:cNvPr>
              <p14:cNvContentPartPr/>
              <p14:nvPr/>
            </p14:nvContentPartPr>
            <p14:xfrm>
              <a:off x="5681098" y="594923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2D9C452-D24F-4156-A54B-FB3A2E251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8098" y="53228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77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7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[Pict2.3, Pict2.4 : </a:t>
            </a:r>
            <a:r>
              <a:rPr lang="ko-KR" altLang="en-US" sz="1400" dirty="0">
                <a:hlinkClick r:id="rId2"/>
              </a:rPr>
              <a:t>아토믹 테슬라 블로그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81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2.2. </a:t>
            </a:r>
            <a:r>
              <a:rPr lang="ko-KR" altLang="en-US" sz="2400" dirty="0">
                <a:latin typeface="+mj-ea"/>
                <a:ea typeface="+mj-ea"/>
              </a:rPr>
              <a:t>인공신경망에서 이미지 </a:t>
            </a:r>
            <a:r>
              <a:rPr lang="en-US" altLang="ko-KR" sz="2400" dirty="0">
                <a:latin typeface="+mj-ea"/>
                <a:ea typeface="+mj-ea"/>
              </a:rPr>
              <a:t>data </a:t>
            </a:r>
            <a:r>
              <a:rPr lang="ko-KR" altLang="en-US" sz="2400" dirty="0">
                <a:latin typeface="+mj-ea"/>
                <a:ea typeface="+mj-ea"/>
              </a:rPr>
              <a:t>처리 과정 </a:t>
            </a:r>
            <a:r>
              <a:rPr lang="en-US" altLang="ko-KR" dirty="0">
                <a:latin typeface="+mj-ea"/>
                <a:ea typeface="+mj-ea"/>
              </a:rPr>
              <a:t>- Image data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2283941" y="774272"/>
            <a:ext cx="7624118" cy="1979247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Image Data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Image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로 이루어짐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하나의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0(</a:t>
            </a:r>
            <a:r>
              <a:rPr lang="ko-KR" altLang="en-US" sz="1400" dirty="0">
                <a:latin typeface="+mn-ea"/>
              </a:rPr>
              <a:t>검정색</a:t>
            </a:r>
            <a:r>
              <a:rPr lang="en-US" altLang="ko-KR" sz="1400" dirty="0">
                <a:latin typeface="+mn-ea"/>
              </a:rPr>
              <a:t>)~255(</a:t>
            </a:r>
            <a:r>
              <a:rPr lang="ko-KR" altLang="en-US" sz="1400" dirty="0">
                <a:latin typeface="+mn-ea"/>
              </a:rPr>
              <a:t>흰색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범위의 정수 값을 가짐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color Image</a:t>
            </a:r>
            <a:r>
              <a:rPr lang="ko-KR" altLang="en-US" sz="1400" dirty="0">
                <a:latin typeface="+mn-ea"/>
              </a:rPr>
              <a:t>일 경우 </a:t>
            </a:r>
            <a:r>
              <a:rPr lang="en-US" altLang="ko-KR" sz="1400" dirty="0">
                <a:latin typeface="+mn-ea"/>
              </a:rPr>
              <a:t>RGB(</a:t>
            </a:r>
            <a:r>
              <a:rPr lang="ko-KR" altLang="en-US" sz="1400" dirty="0">
                <a:latin typeface="+mn-ea"/>
              </a:rPr>
              <a:t>빨강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파랑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대해 은 </a:t>
            </a:r>
            <a:r>
              <a:rPr lang="en-US" altLang="ko-KR" sz="1400" dirty="0">
                <a:latin typeface="+mn-ea"/>
              </a:rPr>
              <a:t>0~255 </a:t>
            </a:r>
            <a:r>
              <a:rPr lang="ko-KR" altLang="en-US" sz="1400" dirty="0">
                <a:latin typeface="+mn-ea"/>
              </a:rPr>
              <a:t>범위의 정수 값을 가짐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pixel </a:t>
            </a:r>
            <a:r>
              <a:rPr lang="ko-KR" altLang="en-US" sz="1400" dirty="0">
                <a:latin typeface="+mn-ea"/>
              </a:rPr>
              <a:t>값 </a:t>
            </a:r>
            <a:r>
              <a:rPr lang="en-US" altLang="ko-KR" sz="1400" dirty="0">
                <a:latin typeface="+mn-ea"/>
              </a:rPr>
              <a:t>= Image Data =</a:t>
            </a:r>
            <a:r>
              <a:rPr lang="ko-KR" altLang="en-US" sz="1400" dirty="0">
                <a:latin typeface="+mn-ea"/>
              </a:rPr>
              <a:t> 신경망의 입력값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3418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DFFFBB-DD2B-4B7A-B68E-6DB583485EBA}"/>
              </a:ext>
            </a:extLst>
          </p:cNvPr>
          <p:cNvSpPr txBox="1"/>
          <p:nvPr/>
        </p:nvSpPr>
        <p:spPr>
          <a:xfrm>
            <a:off x="2273496" y="592287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[Pict2.3. </a:t>
            </a:r>
            <a:r>
              <a:rPr lang="ko-KR" altLang="en-US" sz="1400" u="sng" dirty="0"/>
              <a:t>흑백 </a:t>
            </a:r>
            <a:r>
              <a:rPr lang="en-US" altLang="ko-KR" sz="1400" u="sng" dirty="0"/>
              <a:t>Image Data]</a:t>
            </a:r>
            <a:endParaRPr lang="ko-KR" altLang="en-US" sz="1400" u="sng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0831165-40D6-4D29-A321-C0989987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66" y="2984183"/>
            <a:ext cx="4400878" cy="28848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DDCF1F8-A5B6-4889-B119-BD6C025F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49" y="3404017"/>
            <a:ext cx="5256651" cy="221805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C94B70F-6A25-4CBC-99EF-761D40ABBA0B}"/>
              </a:ext>
            </a:extLst>
          </p:cNvPr>
          <p:cNvSpPr txBox="1"/>
          <p:nvPr/>
        </p:nvSpPr>
        <p:spPr>
          <a:xfrm>
            <a:off x="7146177" y="5941894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[Pict2.4. </a:t>
            </a:r>
            <a:r>
              <a:rPr lang="ko-KR" altLang="en-US" sz="1400" u="sng" dirty="0"/>
              <a:t>칼라 </a:t>
            </a:r>
            <a:r>
              <a:rPr lang="en-US" altLang="ko-KR" sz="1400" u="sng" dirty="0"/>
              <a:t>Image Data]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53711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8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4431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[Pict2.5 : </a:t>
            </a:r>
            <a:r>
              <a:rPr lang="ko-KR" altLang="en-US" sz="1400" dirty="0"/>
              <a:t>책</a:t>
            </a:r>
            <a:r>
              <a:rPr lang="en-US" altLang="ko-KR" sz="1400" dirty="0"/>
              <a:t>) </a:t>
            </a:r>
            <a:r>
              <a:rPr lang="ko-KR" altLang="en-US" sz="1400" dirty="0"/>
              <a:t>혼자 공부하는 머신러닝</a:t>
            </a:r>
            <a:r>
              <a:rPr lang="en-US" altLang="ko-KR" sz="1400" dirty="0"/>
              <a:t>+</a:t>
            </a:r>
            <a:r>
              <a:rPr lang="ko-KR" altLang="en-US" sz="1400" dirty="0"/>
              <a:t>딥러닝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827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2.2. </a:t>
            </a:r>
            <a:r>
              <a:rPr lang="ko-KR" altLang="en-US" sz="2400" dirty="0">
                <a:latin typeface="+mj-ea"/>
                <a:ea typeface="+mj-ea"/>
              </a:rPr>
              <a:t>인공신경망에서 이미지 </a:t>
            </a:r>
            <a:r>
              <a:rPr lang="en-US" altLang="ko-KR" sz="2400" dirty="0">
                <a:latin typeface="+mj-ea"/>
                <a:ea typeface="+mj-ea"/>
              </a:rPr>
              <a:t>data </a:t>
            </a:r>
            <a:r>
              <a:rPr lang="ko-KR" altLang="en-US" sz="2400" dirty="0">
                <a:latin typeface="+mj-ea"/>
                <a:ea typeface="+mj-ea"/>
              </a:rPr>
              <a:t>처리 과정 </a:t>
            </a:r>
            <a:r>
              <a:rPr lang="en-US" altLang="ko-KR" dirty="0">
                <a:latin typeface="+mj-ea"/>
                <a:ea typeface="+mj-ea"/>
              </a:rPr>
              <a:t>- Input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data</a:t>
            </a:r>
            <a:endParaRPr lang="ko-KR" altLang="en-US" sz="24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8C45400-6A4F-4EC9-A3E7-623F11EDF045}"/>
                  </a:ext>
                </a:extLst>
              </p:cNvPr>
              <p:cNvSpPr/>
              <p:nvPr/>
            </p:nvSpPr>
            <p:spPr>
              <a:xfrm>
                <a:off x="525939" y="846438"/>
                <a:ext cx="6021672" cy="5165123"/>
              </a:xfrm>
              <a:prstGeom prst="roundRect">
                <a:avLst>
                  <a:gd name="adj" fmla="val 2269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u="sng" dirty="0">
                    <a:latin typeface="+mn-ea"/>
                  </a:rPr>
                  <a:t>Image input</a:t>
                </a:r>
                <a:r>
                  <a:rPr lang="ko-KR" altLang="en-US" sz="1400" b="1" u="sng" dirty="0">
                    <a:latin typeface="+mn-ea"/>
                  </a:rPr>
                  <a:t> </a:t>
                </a:r>
                <a:r>
                  <a:rPr lang="en-US" altLang="ko-KR" sz="1400" b="1" u="sng" dirty="0">
                    <a:latin typeface="+mn-ea"/>
                  </a:rPr>
                  <a:t>data</a:t>
                </a: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● </a:t>
                </a:r>
                <a:r>
                  <a:rPr lang="ko-KR" altLang="en-US" sz="1400" dirty="0">
                    <a:latin typeface="+mn-ea"/>
                  </a:rPr>
                  <a:t>컴퓨터는 </a:t>
                </a:r>
                <a:r>
                  <a:rPr lang="en-US" altLang="ko-KR" sz="1400" dirty="0">
                    <a:latin typeface="+mn-ea"/>
                  </a:rPr>
                  <a:t>2</a:t>
                </a:r>
                <a:r>
                  <a:rPr lang="ko-KR" altLang="en-US" sz="1400" dirty="0">
                    <a:latin typeface="+mn-ea"/>
                  </a:rPr>
                  <a:t>차원</a:t>
                </a:r>
                <a:r>
                  <a:rPr lang="en-US" altLang="ko-KR" sz="1400" dirty="0">
                    <a:latin typeface="+mn-ea"/>
                  </a:rPr>
                  <a:t>, 3</a:t>
                </a:r>
                <a:r>
                  <a:rPr lang="ko-KR" altLang="en-US" sz="1400" dirty="0">
                    <a:latin typeface="+mn-ea"/>
                  </a:rPr>
                  <a:t>차원을 인식하지 못함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1</a:t>
                </a:r>
                <a:r>
                  <a:rPr lang="ko-KR" altLang="en-US" sz="1400" dirty="0">
                    <a:latin typeface="+mn-ea"/>
                  </a:rPr>
                  <a:t>차원으로 변환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</a:t>
                </a:r>
                <a:r>
                  <a:rPr lang="ko-KR" altLang="en-US" sz="1400" dirty="0">
                    <a:latin typeface="+mn-ea"/>
                  </a:rPr>
                  <a:t>출력값</a:t>
                </a:r>
                <a:r>
                  <a:rPr lang="en-US" altLang="ko-KR" sz="1400" dirty="0">
                    <a:latin typeface="+mn-ea"/>
                  </a:rPr>
                  <a:t>(z)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sz="1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가중치</m:t>
                        </m:r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i="1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입력값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pixel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ko-KR" sz="1400" dirty="0">
                    <a:latin typeface="+mn-ea"/>
                  </a:rPr>
                  <a:t> + </a:t>
                </a:r>
                <a:r>
                  <a:rPr lang="ko-KR" altLang="en-US" sz="1400" dirty="0">
                    <a:latin typeface="+mn-ea"/>
                  </a:rPr>
                  <a:t>편향</a:t>
                </a:r>
                <a:r>
                  <a:rPr lang="en-US" altLang="ko-KR" sz="1400" dirty="0">
                    <a:latin typeface="+mn-ea"/>
                  </a:rPr>
                  <a:t>(b)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</a:t>
                </a:r>
                <a:r>
                  <a:rPr lang="ko-KR" altLang="en-US" sz="1400" dirty="0">
                    <a:latin typeface="+mn-ea"/>
                  </a:rPr>
                  <a:t>출력값 </a:t>
                </a:r>
                <a:r>
                  <a:rPr lang="en-US" altLang="ko-KR" sz="1400" dirty="0">
                    <a:latin typeface="+mn-ea"/>
                  </a:rPr>
                  <a:t>=</a:t>
                </a:r>
                <a:r>
                  <a:rPr lang="ko-KR" altLang="en-US" sz="1400" dirty="0">
                    <a:latin typeface="+mn-ea"/>
                  </a:rPr>
                  <a:t> 다음 층의 입력값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</a:t>
                </a:r>
                <a:r>
                  <a:rPr lang="ko-KR" altLang="en-US" sz="1400" dirty="0">
                    <a:latin typeface="+mn-ea"/>
                  </a:rPr>
                  <a:t>마지막 출력층의 출력값 중 가장 높은 값을 정답으로 예측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● </a:t>
                </a:r>
                <a:r>
                  <a:rPr lang="ko-KR" altLang="en-US" sz="1400" dirty="0">
                    <a:latin typeface="+mn-ea"/>
                  </a:rPr>
                  <a:t>입력값 많을수록 연산 속도 느려짐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</a:t>
                </a:r>
                <a:r>
                  <a:rPr lang="ko-KR" altLang="en-US" sz="1400" dirty="0">
                    <a:latin typeface="+mn-ea"/>
                  </a:rPr>
                  <a:t>같은 </a:t>
                </a:r>
                <a:r>
                  <a:rPr lang="en-US" altLang="ko-KR" sz="1400" dirty="0">
                    <a:latin typeface="+mn-ea"/>
                  </a:rPr>
                  <a:t>pixel</a:t>
                </a:r>
                <a:r>
                  <a:rPr lang="ko-KR" altLang="en-US" sz="1400" dirty="0">
                    <a:latin typeface="+mn-ea"/>
                  </a:rPr>
                  <a:t>의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흑백 </a:t>
                </a:r>
                <a:r>
                  <a:rPr lang="en-US" altLang="ko-KR" sz="1400" dirty="0">
                    <a:latin typeface="+mn-ea"/>
                  </a:rPr>
                  <a:t>image</a:t>
                </a:r>
                <a:r>
                  <a:rPr lang="ko-KR" altLang="en-US" sz="1400" dirty="0">
                    <a:latin typeface="+mn-ea"/>
                  </a:rPr>
                  <a:t>에서 컬러 </a:t>
                </a:r>
                <a:r>
                  <a:rPr lang="en-US" altLang="ko-KR" sz="1400" dirty="0">
                    <a:latin typeface="+mn-ea"/>
                  </a:rPr>
                  <a:t>image</a:t>
                </a:r>
                <a:r>
                  <a:rPr lang="ko-KR" altLang="en-US" sz="1400" dirty="0">
                    <a:latin typeface="+mn-ea"/>
                  </a:rPr>
                  <a:t>로 연산 시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     data</a:t>
                </a:r>
                <a:r>
                  <a:rPr lang="ko-KR" altLang="en-US" sz="1400" dirty="0">
                    <a:latin typeface="+mn-ea"/>
                  </a:rPr>
                  <a:t> 수는 </a:t>
                </a:r>
                <a:r>
                  <a:rPr lang="en-US" altLang="ko-KR" sz="1400" dirty="0">
                    <a:latin typeface="+mn-ea"/>
                  </a:rPr>
                  <a:t>3</a:t>
                </a:r>
                <a:r>
                  <a:rPr lang="ko-KR" altLang="en-US" sz="1400" dirty="0">
                    <a:latin typeface="+mn-ea"/>
                  </a:rPr>
                  <a:t>배가 됨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100x100 Image :</a:t>
                </a:r>
                <a:r>
                  <a:rPr lang="ko-KR" altLang="en-US" sz="1400" dirty="0">
                    <a:latin typeface="+mn-ea"/>
                  </a:rPr>
                  <a:t> 흑백</a:t>
                </a:r>
                <a:r>
                  <a:rPr lang="en-US" altLang="ko-KR" sz="1400" dirty="0">
                    <a:latin typeface="+mn-ea"/>
                  </a:rPr>
                  <a:t>(1</a:t>
                </a:r>
                <a:r>
                  <a:rPr lang="ko-KR" altLang="en-US" sz="1400" dirty="0">
                    <a:latin typeface="+mn-ea"/>
                  </a:rPr>
                  <a:t>만 개 </a:t>
                </a:r>
                <a:r>
                  <a:rPr lang="en-US" altLang="ko-KR" sz="1400" dirty="0">
                    <a:latin typeface="+mn-ea"/>
                  </a:rPr>
                  <a:t>data), </a:t>
                </a:r>
                <a:r>
                  <a:rPr lang="ko-KR" altLang="en-US" sz="1400" dirty="0">
                    <a:latin typeface="+mn-ea"/>
                  </a:rPr>
                  <a:t>컬러</a:t>
                </a:r>
                <a:r>
                  <a:rPr lang="en-US" altLang="ko-KR" sz="1400" dirty="0">
                    <a:latin typeface="+mn-ea"/>
                  </a:rPr>
                  <a:t>(3</a:t>
                </a:r>
                <a:r>
                  <a:rPr lang="ko-KR" altLang="en-US" sz="1400" dirty="0">
                    <a:latin typeface="+mn-ea"/>
                  </a:rPr>
                  <a:t>만 개 </a:t>
                </a:r>
                <a:r>
                  <a:rPr lang="en-US" altLang="ko-KR" sz="1400" dirty="0">
                    <a:latin typeface="+mn-ea"/>
                  </a:rPr>
                  <a:t>data)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=&gt; 1000x1000 Image : </a:t>
                </a:r>
                <a:r>
                  <a:rPr lang="ko-KR" altLang="en-US" sz="1400" dirty="0">
                    <a:latin typeface="+mn-ea"/>
                  </a:rPr>
                  <a:t>흑백</a:t>
                </a:r>
                <a:r>
                  <a:rPr lang="en-US" altLang="ko-KR" sz="1400" dirty="0">
                    <a:latin typeface="+mn-ea"/>
                  </a:rPr>
                  <a:t>(100</a:t>
                </a:r>
                <a:r>
                  <a:rPr lang="ko-KR" altLang="en-US" sz="1400" dirty="0">
                    <a:latin typeface="+mn-ea"/>
                  </a:rPr>
                  <a:t>만 개 </a:t>
                </a:r>
                <a:r>
                  <a:rPr lang="en-US" altLang="ko-KR" sz="1400" dirty="0">
                    <a:latin typeface="+mn-ea"/>
                  </a:rPr>
                  <a:t>data), </a:t>
                </a:r>
                <a:r>
                  <a:rPr lang="ko-KR" altLang="en-US" sz="1400" dirty="0">
                    <a:latin typeface="+mn-ea"/>
                  </a:rPr>
                  <a:t>컬러</a:t>
                </a:r>
                <a:r>
                  <a:rPr lang="en-US" altLang="ko-KR" sz="1400" dirty="0">
                    <a:latin typeface="+mn-ea"/>
                  </a:rPr>
                  <a:t>(300</a:t>
                </a:r>
                <a:r>
                  <a:rPr lang="ko-KR" altLang="en-US" sz="1400" dirty="0">
                    <a:latin typeface="+mn-ea"/>
                  </a:rPr>
                  <a:t>만 개 </a:t>
                </a:r>
                <a:r>
                  <a:rPr lang="en-US" altLang="ko-KR" sz="1400" dirty="0">
                    <a:latin typeface="+mn-ea"/>
                  </a:rPr>
                  <a:t>data)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● </a:t>
                </a:r>
                <a:r>
                  <a:rPr lang="ko-KR" altLang="en-US" sz="1400" dirty="0">
                    <a:latin typeface="+mn-ea"/>
                  </a:rPr>
                  <a:t>학습 </a:t>
                </a:r>
                <a:r>
                  <a:rPr lang="en-US" altLang="ko-KR" sz="1400" dirty="0">
                    <a:latin typeface="+mn-ea"/>
                  </a:rPr>
                  <a:t>data </a:t>
                </a:r>
                <a:r>
                  <a:rPr lang="ko-KR" altLang="en-US" sz="1400" dirty="0">
                    <a:latin typeface="+mn-ea"/>
                  </a:rPr>
                  <a:t>많으므로 신경망 학습 중 과대적합 가능성 높아짐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 ●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대안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=&gt; CNN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</a:t>
                </a:r>
                <a:endParaRPr lang="en-US" altLang="ko-KR" sz="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8C45400-6A4F-4EC9-A3E7-623F11EDF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9" y="846438"/>
                <a:ext cx="6021672" cy="5165123"/>
              </a:xfrm>
              <a:prstGeom prst="roundRect">
                <a:avLst>
                  <a:gd name="adj" fmla="val 226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73465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A51BF3-8E98-4A94-87BD-C73A2FE9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135" y="1524659"/>
            <a:ext cx="3620530" cy="33079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DC5EC5-8F63-4E17-8E5C-2CCE4E2EB6B1}"/>
              </a:ext>
            </a:extLst>
          </p:cNvPr>
          <p:cNvSpPr txBox="1"/>
          <p:nvPr/>
        </p:nvSpPr>
        <p:spPr>
          <a:xfrm>
            <a:off x="8344782" y="4928201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[Pict2.5. Image Data]</a:t>
            </a:r>
            <a:endParaRPr lang="ko-KR" altLang="en-US" sz="1400" u="sng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9B24BA-D5F8-4FA2-ADE9-06468D0CDB4F}"/>
              </a:ext>
            </a:extLst>
          </p:cNvPr>
          <p:cNvSpPr/>
          <p:nvPr/>
        </p:nvSpPr>
        <p:spPr>
          <a:xfrm>
            <a:off x="6932141" y="1622022"/>
            <a:ext cx="2082694" cy="3189175"/>
          </a:xfrm>
          <a:prstGeom prst="roundRect">
            <a:avLst>
              <a:gd name="adj" fmla="val 6581"/>
            </a:avLst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6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BBF0C2-6516-40D4-A135-7416224E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3895790"/>
            <a:ext cx="6516009" cy="230537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9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36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2.2. </a:t>
            </a:r>
            <a:r>
              <a:rPr lang="ko-KR" altLang="en-US" sz="2400" dirty="0">
                <a:latin typeface="+mj-ea"/>
                <a:ea typeface="+mj-ea"/>
              </a:rPr>
              <a:t>인공신경망에서 이미지 </a:t>
            </a:r>
            <a:r>
              <a:rPr lang="en-US" altLang="ko-KR" sz="2400" dirty="0">
                <a:latin typeface="+mj-ea"/>
                <a:ea typeface="+mj-ea"/>
              </a:rPr>
              <a:t>data </a:t>
            </a:r>
            <a:r>
              <a:rPr lang="ko-KR" altLang="en-US" sz="2400" dirty="0">
                <a:latin typeface="+mj-ea"/>
                <a:ea typeface="+mj-ea"/>
              </a:rPr>
              <a:t>처리 과정 </a:t>
            </a:r>
            <a:r>
              <a:rPr lang="en-US" altLang="ko-KR" dirty="0">
                <a:latin typeface="+mj-ea"/>
                <a:ea typeface="+mj-ea"/>
              </a:rPr>
              <a:t>- CNN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C45400-6A4F-4EC9-A3E7-623F11EDF045}"/>
              </a:ext>
            </a:extLst>
          </p:cNvPr>
          <p:cNvSpPr/>
          <p:nvPr/>
        </p:nvSpPr>
        <p:spPr>
          <a:xfrm>
            <a:off x="524258" y="593781"/>
            <a:ext cx="6095813" cy="3225108"/>
          </a:xfrm>
          <a:prstGeom prst="roundRect">
            <a:avLst>
              <a:gd name="adj" fmla="val 226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CNN(Convolutional Neural Network) : </a:t>
            </a:r>
            <a:r>
              <a:rPr lang="ko-KR" altLang="en-US" sz="1400" b="1" u="sng" dirty="0">
                <a:latin typeface="+mn-ea"/>
              </a:rPr>
              <a:t>합성곱 신경망</a:t>
            </a: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커널</a:t>
            </a:r>
            <a:r>
              <a:rPr lang="en-US" altLang="ko-KR" sz="1400" dirty="0">
                <a:latin typeface="+mn-ea"/>
              </a:rPr>
              <a:t>(kernel)</a:t>
            </a:r>
            <a:r>
              <a:rPr lang="ko-KR" altLang="en-US" sz="1400" dirty="0">
                <a:latin typeface="+mn-ea"/>
              </a:rPr>
              <a:t>을 이용하여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차원의 특성맵을 생성하며 학습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커널</a:t>
            </a:r>
            <a:r>
              <a:rPr lang="en-US" altLang="ko-KR" sz="1400" dirty="0">
                <a:latin typeface="+mn-ea"/>
              </a:rPr>
              <a:t>(kernel), </a:t>
            </a:r>
            <a:r>
              <a:rPr lang="ko-KR" altLang="en-US" sz="1400" dirty="0">
                <a:latin typeface="+mn-ea"/>
              </a:rPr>
              <a:t>풀링</a:t>
            </a:r>
            <a:r>
              <a:rPr lang="en-US" altLang="ko-KR" sz="1400" dirty="0">
                <a:latin typeface="+mn-ea"/>
              </a:rPr>
              <a:t>(pooling), </a:t>
            </a:r>
            <a:r>
              <a:rPr lang="ko-KR" altLang="en-US" sz="1400" dirty="0">
                <a:latin typeface="+mn-ea"/>
              </a:rPr>
              <a:t>활성함수 등을 이용하여 이미지 특징은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최대한 유지하면서 입력값을 줄일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이미지 특징 파악 시 이미지의 차원 변환 없이 그대로 계산되므로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이미지의 특징 파악이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더 잘 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=&gt; </a:t>
            </a:r>
            <a:r>
              <a:rPr lang="ko-KR" altLang="en-US" sz="1400" dirty="0">
                <a:latin typeface="+mn-ea"/>
              </a:rPr>
              <a:t>더 나은 가중치와 편향 값 찾을 가능성↑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● </a:t>
            </a:r>
            <a:r>
              <a:rPr lang="ko-KR" altLang="en-US" sz="1400" dirty="0">
                <a:latin typeface="+mn-ea"/>
              </a:rPr>
              <a:t>따라서 이미지 </a:t>
            </a:r>
            <a:r>
              <a:rPr lang="en-US" altLang="ko-KR" sz="1400" dirty="0">
                <a:latin typeface="+mn-ea"/>
              </a:rPr>
              <a:t>data </a:t>
            </a:r>
            <a:r>
              <a:rPr lang="ko-KR" altLang="en-US" sz="1400" dirty="0">
                <a:latin typeface="+mn-ea"/>
              </a:rPr>
              <a:t>학습에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알고리즘이 주로 쓰임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15063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9A2D3A6-A896-4E5A-838C-081A38E4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69" y="656838"/>
            <a:ext cx="4620270" cy="2772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8B6BDD-E3D8-4FE9-B39F-4ECB0F7D5D1C}"/>
              </a:ext>
            </a:extLst>
          </p:cNvPr>
          <p:cNvSpPr txBox="1"/>
          <p:nvPr/>
        </p:nvSpPr>
        <p:spPr>
          <a:xfrm>
            <a:off x="68248" y="6520329"/>
            <a:ext cx="7082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- [Pict2.6 : </a:t>
            </a:r>
            <a:r>
              <a:rPr lang="ko-KR" altLang="en-US" sz="1400" dirty="0"/>
              <a:t>책</a:t>
            </a:r>
            <a:r>
              <a:rPr lang="en-US" altLang="ko-KR" sz="1400" dirty="0"/>
              <a:t>) </a:t>
            </a:r>
            <a:r>
              <a:rPr lang="ko-KR" altLang="en-US" sz="1400" dirty="0"/>
              <a:t>혼자 공부하는 머신러닝</a:t>
            </a:r>
            <a:r>
              <a:rPr lang="en-US" altLang="ko-KR" sz="1400" dirty="0"/>
              <a:t>+</a:t>
            </a:r>
            <a:r>
              <a:rPr lang="ko-KR" altLang="en-US" sz="1400" dirty="0"/>
              <a:t>딥러닝</a:t>
            </a:r>
            <a:r>
              <a:rPr lang="en-US" altLang="ko-KR" sz="1400" dirty="0"/>
              <a:t>], [Pict2.7 : </a:t>
            </a:r>
            <a:r>
              <a:rPr lang="ko-KR" altLang="en-US" sz="1400" dirty="0">
                <a:hlinkClick r:id="rId4"/>
              </a:rPr>
              <a:t>아토믹 테슬라 블로그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2D76E-2640-4860-826D-998719C847A2}"/>
              </a:ext>
            </a:extLst>
          </p:cNvPr>
          <p:cNvSpPr txBox="1"/>
          <p:nvPr/>
        </p:nvSpPr>
        <p:spPr>
          <a:xfrm>
            <a:off x="7928774" y="3424127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[Pict2.6. </a:t>
            </a:r>
            <a:r>
              <a:rPr lang="ko-KR" altLang="en-US" sz="1400" u="sng" dirty="0"/>
              <a:t>합성곱으로 특성맵 생성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2BD12-BDE3-46E6-A956-E5E96374D440}"/>
              </a:ext>
            </a:extLst>
          </p:cNvPr>
          <p:cNvSpPr txBox="1"/>
          <p:nvPr/>
        </p:nvSpPr>
        <p:spPr>
          <a:xfrm>
            <a:off x="4951456" y="6152563"/>
            <a:ext cx="2775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[Pict2.7. Image </a:t>
            </a:r>
            <a:r>
              <a:rPr lang="ko-KR" altLang="en-US" sz="1400" u="sng" dirty="0"/>
              <a:t>처리 과정</a:t>
            </a:r>
            <a:r>
              <a:rPr lang="en-US" altLang="ko-KR" sz="1400" u="sng" dirty="0"/>
              <a:t>(CNN)]</a:t>
            </a:r>
            <a:endParaRPr lang="ko-KR" altLang="en-US" sz="1400" u="sng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58F571-2A11-454B-BDA9-5636B3AE3E18}"/>
              </a:ext>
            </a:extLst>
          </p:cNvPr>
          <p:cNvSpPr/>
          <p:nvPr/>
        </p:nvSpPr>
        <p:spPr>
          <a:xfrm>
            <a:off x="7068582" y="1715915"/>
            <a:ext cx="592607" cy="598067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8DF1C94-EABF-404E-8A05-A0064D27CCBC}"/>
              </a:ext>
            </a:extLst>
          </p:cNvPr>
          <p:cNvSpPr/>
          <p:nvPr/>
        </p:nvSpPr>
        <p:spPr>
          <a:xfrm>
            <a:off x="7237134" y="1713556"/>
            <a:ext cx="592607" cy="598067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CFF89BD-3FDD-44F8-90DC-5E09B243906A}"/>
              </a:ext>
            </a:extLst>
          </p:cNvPr>
          <p:cNvSpPr/>
          <p:nvPr/>
        </p:nvSpPr>
        <p:spPr>
          <a:xfrm>
            <a:off x="10699734" y="1931785"/>
            <a:ext cx="183981" cy="168796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A83B5F2-3A91-46F9-9DFD-F28DAFAAA6DD}"/>
              </a:ext>
            </a:extLst>
          </p:cNvPr>
          <p:cNvSpPr/>
          <p:nvPr/>
        </p:nvSpPr>
        <p:spPr>
          <a:xfrm>
            <a:off x="10849340" y="1930632"/>
            <a:ext cx="171657" cy="173239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94FFE-CCB4-4515-BAE3-003BE6E3854D}"/>
              </a:ext>
            </a:extLst>
          </p:cNvPr>
          <p:cNvSpPr txBox="1"/>
          <p:nvPr/>
        </p:nvSpPr>
        <p:spPr>
          <a:xfrm>
            <a:off x="8954385" y="80318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88AE02-B496-4CE4-81D7-69796543997B}"/>
              </a:ext>
            </a:extLst>
          </p:cNvPr>
          <p:cNvSpPr txBox="1"/>
          <p:nvPr/>
        </p:nvSpPr>
        <p:spPr>
          <a:xfrm>
            <a:off x="8949300" y="160920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95B3F5-4411-4317-ACF7-1063E6B68FA5}"/>
              </a:ext>
            </a:extLst>
          </p:cNvPr>
          <p:cNvSpPr txBox="1"/>
          <p:nvPr/>
        </p:nvSpPr>
        <p:spPr>
          <a:xfrm>
            <a:off x="8949300" y="241454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7A4537-4B2C-4D63-895A-0375520FA700}"/>
              </a:ext>
            </a:extLst>
          </p:cNvPr>
          <p:cNvSpPr/>
          <p:nvPr/>
        </p:nvSpPr>
        <p:spPr>
          <a:xfrm>
            <a:off x="9628815" y="1165151"/>
            <a:ext cx="183981" cy="168796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4E796C1-0491-4230-9A73-2C420E422FD8}"/>
              </a:ext>
            </a:extLst>
          </p:cNvPr>
          <p:cNvSpPr/>
          <p:nvPr/>
        </p:nvSpPr>
        <p:spPr>
          <a:xfrm>
            <a:off x="9790778" y="1163998"/>
            <a:ext cx="171657" cy="173239"/>
          </a:xfrm>
          <a:prstGeom prst="roundRect">
            <a:avLst>
              <a:gd name="adj" fmla="val 4156"/>
            </a:avLst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2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10424</TotalTime>
  <Words>5011</Words>
  <Application>Microsoft Office PowerPoint</Application>
  <PresentationFormat>와이드스크린</PresentationFormat>
  <Paragraphs>1167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김태형</dc:creator>
  <cp:lastModifiedBy>김태형</cp:lastModifiedBy>
  <cp:revision>287</cp:revision>
  <dcterms:created xsi:type="dcterms:W3CDTF">2023-09-08T07:42:47Z</dcterms:created>
  <dcterms:modified xsi:type="dcterms:W3CDTF">2023-11-08T11:41:15Z</dcterms:modified>
</cp:coreProperties>
</file>